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Amatic SC"/>
      <p:regular r:id="rId22"/>
      <p:bold r:id="rId23"/>
    </p:embeddedFont>
    <p:embeddedFont>
      <p:font typeface="EB Garamond SemiBold"/>
      <p:regular r:id="rId24"/>
      <p:bold r:id="rId25"/>
      <p:italic r:id="rId26"/>
      <p:boldItalic r:id="rId27"/>
    </p:embeddedFont>
    <p:embeddedFont>
      <p:font typeface="EB Garamon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AmaticSC-regular.fntdata"/><Relationship Id="rId21" Type="http://schemas.openxmlformats.org/officeDocument/2006/relationships/font" Target="fonts/Roboto-boldItalic.fntdata"/><Relationship Id="rId24" Type="http://schemas.openxmlformats.org/officeDocument/2006/relationships/font" Target="fonts/EBGaramondSemiBold-regular.fntdata"/><Relationship Id="rId23"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SemiBold-italic.fntdata"/><Relationship Id="rId25" Type="http://schemas.openxmlformats.org/officeDocument/2006/relationships/font" Target="fonts/EBGaramondSemiBold-bold.fntdata"/><Relationship Id="rId28" Type="http://schemas.openxmlformats.org/officeDocument/2006/relationships/font" Target="fonts/EBGaramond-regular.fntdata"/><Relationship Id="rId27" Type="http://schemas.openxmlformats.org/officeDocument/2006/relationships/font" Target="fonts/EBGaramond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Italic.fntdata"/><Relationship Id="rId30" Type="http://schemas.openxmlformats.org/officeDocument/2006/relationships/font" Target="fonts/EBGaramon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9e7e4fe18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9e7e4fe18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9e72640f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9e72640f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9e7e4fe185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9e7e4fe1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e7e4fe18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e7e4fe18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e1c1c865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e1c1c865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9e1c1c865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9e1c1c865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9e1c1c865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9e1c1c865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sp>
        <p:nvSpPr>
          <p:cNvPr id="85" name="Google Shape;85;p13"/>
          <p:cNvSpPr/>
          <p:nvPr/>
        </p:nvSpPr>
        <p:spPr>
          <a:xfrm rot="-5400000">
            <a:off x="7010500" y="3085052"/>
            <a:ext cx="1092900" cy="11145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86" name="Google Shape;86;p13"/>
          <p:cNvGrpSpPr/>
          <p:nvPr/>
        </p:nvGrpSpPr>
        <p:grpSpPr>
          <a:xfrm flipH="1">
            <a:off x="5903684" y="3244727"/>
            <a:ext cx="3272939" cy="1914000"/>
            <a:chOff x="2175" y="3229550"/>
            <a:chExt cx="3164400" cy="1914000"/>
          </a:xfrm>
        </p:grpSpPr>
        <p:sp>
          <p:nvSpPr>
            <p:cNvPr id="87" name="Google Shape;87;p13"/>
            <p:cNvSpPr/>
            <p:nvPr/>
          </p:nvSpPr>
          <p:spPr>
            <a:xfrm>
              <a:off x="2175" y="4186550"/>
              <a:ext cx="1054800" cy="957000"/>
            </a:xfrm>
            <a:prstGeom prst="rect">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8" name="Google Shape;88;p13"/>
            <p:cNvSpPr/>
            <p:nvPr/>
          </p:nvSpPr>
          <p:spPr>
            <a:xfrm>
              <a:off x="2175" y="3229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matic SC"/>
                <a:ea typeface="Amatic SC"/>
                <a:cs typeface="Amatic SC"/>
                <a:sym typeface="Amatic SC"/>
              </a:endParaRPr>
            </a:p>
          </p:txBody>
        </p:sp>
        <p:sp>
          <p:nvSpPr>
            <p:cNvPr id="89" name="Google Shape;89;p13"/>
            <p:cNvSpPr/>
            <p:nvPr/>
          </p:nvSpPr>
          <p:spPr>
            <a:xfrm>
              <a:off x="1056975" y="4186550"/>
              <a:ext cx="1054800" cy="957000"/>
            </a:xfrm>
            <a:prstGeom prst="rtTriangle">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90" name="Google Shape;90;p13"/>
            <p:cNvSpPr/>
            <p:nvPr/>
          </p:nvSpPr>
          <p:spPr>
            <a:xfrm rot="10800000">
              <a:off x="1056975" y="4186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91" name="Google Shape;91;p13"/>
            <p:cNvSpPr/>
            <p:nvPr/>
          </p:nvSpPr>
          <p:spPr>
            <a:xfrm>
              <a:off x="2111775" y="4186550"/>
              <a:ext cx="1054800" cy="9570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grpSp>
      <p:sp>
        <p:nvSpPr>
          <p:cNvPr id="92" name="Google Shape;92;p13"/>
          <p:cNvSpPr/>
          <p:nvPr/>
        </p:nvSpPr>
        <p:spPr>
          <a:xfrm rot="10800000">
            <a:off x="7092173" y="993900"/>
            <a:ext cx="1022100" cy="9351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3" name="Google Shape;93;p13"/>
          <p:cNvSpPr txBox="1"/>
          <p:nvPr>
            <p:ph idx="1" type="subTitle"/>
          </p:nvPr>
        </p:nvSpPr>
        <p:spPr>
          <a:xfrm>
            <a:off x="108900" y="1220095"/>
            <a:ext cx="6406800" cy="13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3949AB"/>
                </a:solidFill>
                <a:latin typeface="EB Garamond"/>
                <a:ea typeface="EB Garamond"/>
                <a:cs typeface="EB Garamond"/>
                <a:sym typeface="EB Garamond"/>
              </a:rPr>
              <a:t>Infosys Springboard Internship Program</a:t>
            </a:r>
            <a:endParaRPr b="1" sz="3500">
              <a:solidFill>
                <a:srgbClr val="3949AB"/>
              </a:solidFill>
              <a:latin typeface="EB Garamond"/>
              <a:ea typeface="EB Garamond"/>
              <a:cs typeface="EB Garamond"/>
              <a:sym typeface="EB Garamond"/>
            </a:endParaRPr>
          </a:p>
        </p:txBody>
      </p:sp>
      <p:grpSp>
        <p:nvGrpSpPr>
          <p:cNvPr id="94" name="Google Shape;94;p13"/>
          <p:cNvGrpSpPr/>
          <p:nvPr/>
        </p:nvGrpSpPr>
        <p:grpSpPr>
          <a:xfrm>
            <a:off x="-10895" y="3229550"/>
            <a:ext cx="3164400" cy="1914000"/>
            <a:chOff x="2175" y="3229550"/>
            <a:chExt cx="3164400" cy="1914000"/>
          </a:xfrm>
        </p:grpSpPr>
        <p:sp>
          <p:nvSpPr>
            <p:cNvPr id="95" name="Google Shape;95;p13"/>
            <p:cNvSpPr/>
            <p:nvPr/>
          </p:nvSpPr>
          <p:spPr>
            <a:xfrm>
              <a:off x="2175" y="4186550"/>
              <a:ext cx="1054800" cy="957000"/>
            </a:xfrm>
            <a:prstGeom prst="rect">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96" name="Google Shape;96;p13"/>
            <p:cNvSpPr/>
            <p:nvPr/>
          </p:nvSpPr>
          <p:spPr>
            <a:xfrm>
              <a:off x="2175" y="3229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matic SC"/>
                <a:ea typeface="Amatic SC"/>
                <a:cs typeface="Amatic SC"/>
                <a:sym typeface="Amatic SC"/>
              </a:endParaRPr>
            </a:p>
          </p:txBody>
        </p:sp>
        <p:sp>
          <p:nvSpPr>
            <p:cNvPr id="97" name="Google Shape;97;p13"/>
            <p:cNvSpPr/>
            <p:nvPr/>
          </p:nvSpPr>
          <p:spPr>
            <a:xfrm>
              <a:off x="1056975" y="4186550"/>
              <a:ext cx="1054800" cy="957000"/>
            </a:xfrm>
            <a:prstGeom prst="rtTriangle">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98" name="Google Shape;98;p13"/>
            <p:cNvSpPr/>
            <p:nvPr/>
          </p:nvSpPr>
          <p:spPr>
            <a:xfrm rot="10800000">
              <a:off x="1056975" y="4186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99" name="Google Shape;99;p13"/>
            <p:cNvSpPr/>
            <p:nvPr/>
          </p:nvSpPr>
          <p:spPr>
            <a:xfrm>
              <a:off x="2111775" y="4186550"/>
              <a:ext cx="1054800" cy="9570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grpSp>
      <p:pic>
        <p:nvPicPr>
          <p:cNvPr id="100" name="Google Shape;100;p13" title="Screenshot 2025-10-29 151235.png"/>
          <p:cNvPicPr preferRelativeResize="0"/>
          <p:nvPr/>
        </p:nvPicPr>
        <p:blipFill>
          <a:blip r:embed="rId3">
            <a:alphaModFix/>
          </a:blip>
          <a:stretch>
            <a:fillRect/>
          </a:stretch>
        </p:blipFill>
        <p:spPr>
          <a:xfrm>
            <a:off x="108900" y="0"/>
            <a:ext cx="1839750" cy="1363475"/>
          </a:xfrm>
          <a:prstGeom prst="rect">
            <a:avLst/>
          </a:prstGeom>
          <a:noFill/>
          <a:ln>
            <a:noFill/>
          </a:ln>
        </p:spPr>
      </p:pic>
      <p:sp>
        <p:nvSpPr>
          <p:cNvPr id="101" name="Google Shape;101;p13"/>
          <p:cNvSpPr txBox="1"/>
          <p:nvPr/>
        </p:nvSpPr>
        <p:spPr>
          <a:xfrm>
            <a:off x="2741763" y="3494366"/>
            <a:ext cx="3925500" cy="5589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3949AB"/>
              </a:buClr>
              <a:buSzPts val="2600"/>
              <a:buFont typeface="Georgia"/>
              <a:buChar char="-"/>
            </a:pPr>
            <a:r>
              <a:rPr lang="en" sz="2600">
                <a:solidFill>
                  <a:schemeClr val="accent2"/>
                </a:solidFill>
                <a:highlight>
                  <a:srgbClr val="FFFFFF"/>
                </a:highlight>
                <a:latin typeface="Georgia"/>
                <a:ea typeface="Georgia"/>
                <a:cs typeface="Georgia"/>
                <a:sym typeface="Georgia"/>
              </a:rPr>
              <a:t>Artificial  Intelligence</a:t>
            </a:r>
            <a:endParaRPr sz="2600">
              <a:solidFill>
                <a:srgbClr val="3949AB"/>
              </a:solidFill>
              <a:highlight>
                <a:srgbClr val="FFFFFF"/>
              </a:highlight>
              <a:latin typeface="Georgia"/>
              <a:ea typeface="Georgia"/>
              <a:cs typeface="Georgia"/>
              <a:sym typeface="Georgia"/>
            </a:endParaRPr>
          </a:p>
        </p:txBody>
      </p:sp>
      <p:sp>
        <p:nvSpPr>
          <p:cNvPr id="102" name="Google Shape;102;p13"/>
          <p:cNvSpPr/>
          <p:nvPr/>
        </p:nvSpPr>
        <p:spPr>
          <a:xfrm rot="-5400000">
            <a:off x="5189163" y="1211387"/>
            <a:ext cx="5208750" cy="2751175"/>
          </a:xfrm>
          <a:prstGeom prst="flowChartExtract">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03" name="Google Shape;103;p13"/>
          <p:cNvSpPr txBox="1"/>
          <p:nvPr/>
        </p:nvSpPr>
        <p:spPr>
          <a:xfrm>
            <a:off x="2845675" y="3894061"/>
            <a:ext cx="2843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2"/>
                </a:solidFill>
                <a:highlight>
                  <a:srgbClr val="FFFFFF"/>
                </a:highlight>
                <a:latin typeface="Georgia"/>
                <a:ea typeface="Georgia"/>
                <a:cs typeface="Georgia"/>
                <a:sym typeface="Georgia"/>
              </a:rPr>
              <a:t>    Intern Team                          </a:t>
            </a:r>
            <a:endParaRPr>
              <a:highlight>
                <a:srgbClr val="FFFFFF"/>
              </a:highlight>
            </a:endParaRPr>
          </a:p>
        </p:txBody>
      </p:sp>
      <p:sp>
        <p:nvSpPr>
          <p:cNvPr id="104" name="Google Shape;104;p13"/>
          <p:cNvSpPr txBox="1"/>
          <p:nvPr/>
        </p:nvSpPr>
        <p:spPr>
          <a:xfrm>
            <a:off x="241425" y="2559744"/>
            <a:ext cx="4128900" cy="7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949AB"/>
                </a:solidFill>
                <a:latin typeface="EB Garamond SemiBold"/>
                <a:ea typeface="EB Garamond SemiBold"/>
                <a:cs typeface="EB Garamond SemiBold"/>
                <a:sym typeface="EB Garamond SemiBold"/>
              </a:rPr>
              <a:t>EDA - US RoadSafe Analytics</a:t>
            </a:r>
            <a:endParaRPr sz="2400">
              <a:solidFill>
                <a:srgbClr val="3949AB"/>
              </a:solidFill>
              <a:latin typeface="EB Garamond SemiBold"/>
              <a:ea typeface="EB Garamond SemiBold"/>
              <a:cs typeface="EB Garamond SemiBold"/>
              <a:sym typeface="EB Garamo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2" title="ChatGPT Image Oct 30, 2025, 03_56_12 PM.png"/>
          <p:cNvPicPr preferRelativeResize="0"/>
          <p:nvPr/>
        </p:nvPicPr>
        <p:blipFill>
          <a:blip r:embed="rId3">
            <a:alphaModFix/>
          </a:blip>
          <a:stretch>
            <a:fillRect/>
          </a:stretch>
        </p:blipFill>
        <p:spPr>
          <a:xfrm>
            <a:off x="-100550" y="-219600"/>
            <a:ext cx="9763123" cy="5463649"/>
          </a:xfrm>
          <a:prstGeom prst="rect">
            <a:avLst/>
          </a:prstGeom>
          <a:noFill/>
          <a:ln>
            <a:noFill/>
          </a:ln>
        </p:spPr>
      </p:pic>
      <p:sp>
        <p:nvSpPr>
          <p:cNvPr id="228" name="Google Shape;228;p22"/>
          <p:cNvSpPr txBox="1"/>
          <p:nvPr/>
        </p:nvSpPr>
        <p:spPr>
          <a:xfrm flipH="1">
            <a:off x="792125" y="4675760"/>
            <a:ext cx="11019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rgbClr val="2F93FF"/>
                </a:highlight>
                <a:latin typeface="Roboto"/>
                <a:ea typeface="Roboto"/>
                <a:cs typeface="Roboto"/>
                <a:sym typeface="Roboto"/>
              </a:rPr>
              <a:t> Dataset  </a:t>
            </a:r>
            <a:endParaRPr>
              <a:solidFill>
                <a:schemeClr val="lt1"/>
              </a:solidFill>
              <a:highlight>
                <a:srgbClr val="2F93FF"/>
              </a:highlight>
              <a:latin typeface="Roboto"/>
              <a:ea typeface="Roboto"/>
              <a:cs typeface="Roboto"/>
              <a:sym typeface="Roboto"/>
            </a:endParaRPr>
          </a:p>
        </p:txBody>
      </p:sp>
      <p:sp>
        <p:nvSpPr>
          <p:cNvPr id="229" name="Google Shape;229;p22"/>
          <p:cNvSpPr txBox="1"/>
          <p:nvPr/>
        </p:nvSpPr>
        <p:spPr>
          <a:xfrm>
            <a:off x="521017" y="3138940"/>
            <a:ext cx="263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highlight>
                  <a:srgbClr val="2F93FF"/>
                </a:highlight>
                <a:latin typeface="Roboto"/>
                <a:ea typeface="Roboto"/>
                <a:cs typeface="Roboto"/>
                <a:sym typeface="Roboto"/>
              </a:rPr>
              <a:t>7</a:t>
            </a:r>
            <a:endParaRPr sz="1300">
              <a:solidFill>
                <a:schemeClr val="lt1"/>
              </a:solidFill>
              <a:highlight>
                <a:srgbClr val="2F93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p:nvPr/>
        </p:nvSpPr>
        <p:spPr>
          <a:xfrm flipH="1" rot="10800000">
            <a:off x="56550" y="87653"/>
            <a:ext cx="543600" cy="384300"/>
          </a:xfrm>
          <a:prstGeom prst="triangle">
            <a:avLst>
              <a:gd fmla="val 50000" name="adj"/>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949AB"/>
              </a:solidFill>
              <a:latin typeface="Roboto"/>
              <a:ea typeface="Roboto"/>
              <a:cs typeface="Roboto"/>
              <a:sym typeface="Roboto"/>
            </a:endParaRPr>
          </a:p>
        </p:txBody>
      </p:sp>
      <p:sp>
        <p:nvSpPr>
          <p:cNvPr id="235" name="Google Shape;235;p23"/>
          <p:cNvSpPr/>
          <p:nvPr/>
        </p:nvSpPr>
        <p:spPr>
          <a:xfrm>
            <a:off x="89173" y="537749"/>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6" name="Google Shape;236;p23"/>
          <p:cNvSpPr/>
          <p:nvPr/>
        </p:nvSpPr>
        <p:spPr>
          <a:xfrm>
            <a:off x="340925" y="526875"/>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7" name="Google Shape;237;p23"/>
          <p:cNvSpPr/>
          <p:nvPr/>
        </p:nvSpPr>
        <p:spPr>
          <a:xfrm>
            <a:off x="98528" y="777700"/>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8" name="Google Shape;238;p23"/>
          <p:cNvSpPr/>
          <p:nvPr/>
        </p:nvSpPr>
        <p:spPr>
          <a:xfrm>
            <a:off x="340925" y="777700"/>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239" name="Google Shape;239;p23"/>
          <p:cNvGrpSpPr/>
          <p:nvPr/>
        </p:nvGrpSpPr>
        <p:grpSpPr>
          <a:xfrm flipH="1">
            <a:off x="6009988" y="3229500"/>
            <a:ext cx="3134022" cy="1914000"/>
            <a:chOff x="2175" y="3229550"/>
            <a:chExt cx="3164400" cy="1914000"/>
          </a:xfrm>
        </p:grpSpPr>
        <p:sp>
          <p:nvSpPr>
            <p:cNvPr id="240" name="Google Shape;240;p23"/>
            <p:cNvSpPr/>
            <p:nvPr/>
          </p:nvSpPr>
          <p:spPr>
            <a:xfrm>
              <a:off x="2175" y="4186550"/>
              <a:ext cx="1054800" cy="957000"/>
            </a:xfrm>
            <a:prstGeom prst="rect">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41" name="Google Shape;241;p23"/>
            <p:cNvSpPr/>
            <p:nvPr/>
          </p:nvSpPr>
          <p:spPr>
            <a:xfrm>
              <a:off x="2175" y="3229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matic SC"/>
                <a:ea typeface="Amatic SC"/>
                <a:cs typeface="Amatic SC"/>
                <a:sym typeface="Amatic SC"/>
              </a:endParaRPr>
            </a:p>
          </p:txBody>
        </p:sp>
        <p:sp>
          <p:nvSpPr>
            <p:cNvPr id="242" name="Google Shape;242;p23"/>
            <p:cNvSpPr/>
            <p:nvPr/>
          </p:nvSpPr>
          <p:spPr>
            <a:xfrm>
              <a:off x="1056975" y="4186550"/>
              <a:ext cx="1054800" cy="957000"/>
            </a:xfrm>
            <a:prstGeom prst="rtTriangle">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243" name="Google Shape;243;p23"/>
            <p:cNvSpPr/>
            <p:nvPr/>
          </p:nvSpPr>
          <p:spPr>
            <a:xfrm rot="10800000">
              <a:off x="1056975" y="4186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244" name="Google Shape;244;p23"/>
            <p:cNvSpPr/>
            <p:nvPr/>
          </p:nvSpPr>
          <p:spPr>
            <a:xfrm>
              <a:off x="2111775" y="4186550"/>
              <a:ext cx="1054800" cy="9570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grpSp>
      <p:sp>
        <p:nvSpPr>
          <p:cNvPr id="245" name="Google Shape;245;p23"/>
          <p:cNvSpPr txBox="1"/>
          <p:nvPr/>
        </p:nvSpPr>
        <p:spPr>
          <a:xfrm>
            <a:off x="807412" y="-7488"/>
            <a:ext cx="48609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949AB"/>
                </a:solidFill>
                <a:latin typeface="Georgia"/>
                <a:ea typeface="Georgia"/>
                <a:cs typeface="Georgia"/>
                <a:sym typeface="Georgia"/>
              </a:rPr>
              <a:t>FUTURE SCOPE</a:t>
            </a:r>
            <a:endParaRPr sz="2400">
              <a:solidFill>
                <a:srgbClr val="3949AB"/>
              </a:solidFill>
              <a:latin typeface="Georgia"/>
              <a:ea typeface="Georgia"/>
              <a:cs typeface="Georgia"/>
              <a:sym typeface="Georgia"/>
            </a:endParaRPr>
          </a:p>
        </p:txBody>
      </p:sp>
      <p:sp>
        <p:nvSpPr>
          <p:cNvPr id="246" name="Google Shape;246;p23"/>
          <p:cNvSpPr txBox="1"/>
          <p:nvPr/>
        </p:nvSpPr>
        <p:spPr>
          <a:xfrm>
            <a:off x="350150" y="2788144"/>
            <a:ext cx="29904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949AB"/>
                </a:solidFill>
                <a:latin typeface="Georgia"/>
                <a:ea typeface="Georgia"/>
                <a:cs typeface="Georgia"/>
                <a:sym typeface="Georgia"/>
              </a:rPr>
              <a:t>CONCLUSION</a:t>
            </a:r>
            <a:endParaRPr sz="2400">
              <a:solidFill>
                <a:srgbClr val="3949AB"/>
              </a:solidFill>
              <a:latin typeface="Georgia"/>
              <a:ea typeface="Georgia"/>
              <a:cs typeface="Georgia"/>
              <a:sym typeface="Georgia"/>
            </a:endParaRPr>
          </a:p>
        </p:txBody>
      </p:sp>
      <p:sp>
        <p:nvSpPr>
          <p:cNvPr id="247" name="Google Shape;247;p23"/>
          <p:cNvSpPr txBox="1"/>
          <p:nvPr/>
        </p:nvSpPr>
        <p:spPr>
          <a:xfrm>
            <a:off x="350925" y="3206644"/>
            <a:ext cx="6012000" cy="17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949AB"/>
                </a:solidFill>
                <a:latin typeface="Roboto"/>
                <a:ea typeface="Roboto"/>
                <a:cs typeface="Roboto"/>
                <a:sym typeface="Roboto"/>
              </a:rPr>
              <a:t>This project analyzed large-scale U.S. accident data to uncover key factors influencing accident severity, such as weather, visibility, and time of occurrence. The developed interactive dashboard makes complex data easy to interpret, helping identify high-risk patterns and areas. Overall, the study highlights how data-driven insights can support </a:t>
            </a:r>
            <a:r>
              <a:rPr b="1" lang="en" sz="1600">
                <a:solidFill>
                  <a:srgbClr val="3949AB"/>
                </a:solidFill>
                <a:latin typeface="Roboto"/>
                <a:ea typeface="Roboto"/>
                <a:cs typeface="Roboto"/>
                <a:sym typeface="Roboto"/>
              </a:rPr>
              <a:t>smarter decisions</a:t>
            </a:r>
            <a:r>
              <a:rPr lang="en" sz="1600">
                <a:solidFill>
                  <a:srgbClr val="3949AB"/>
                </a:solidFill>
                <a:latin typeface="Roboto"/>
                <a:ea typeface="Roboto"/>
                <a:cs typeface="Roboto"/>
                <a:sym typeface="Roboto"/>
              </a:rPr>
              <a:t> and </a:t>
            </a:r>
            <a:r>
              <a:rPr b="1" lang="en" sz="1600">
                <a:solidFill>
                  <a:srgbClr val="3949AB"/>
                </a:solidFill>
                <a:latin typeface="Roboto"/>
                <a:ea typeface="Roboto"/>
                <a:cs typeface="Roboto"/>
                <a:sym typeface="Roboto"/>
              </a:rPr>
              <a:t>contribute to improving road safety.</a:t>
            </a:r>
            <a:endParaRPr b="1" sz="1600">
              <a:solidFill>
                <a:srgbClr val="3949AB"/>
              </a:solidFill>
              <a:latin typeface="Roboto"/>
              <a:ea typeface="Roboto"/>
              <a:cs typeface="Roboto"/>
              <a:sym typeface="Roboto"/>
            </a:endParaRPr>
          </a:p>
        </p:txBody>
      </p:sp>
      <p:sp>
        <p:nvSpPr>
          <p:cNvPr id="248" name="Google Shape;248;p23"/>
          <p:cNvSpPr txBox="1"/>
          <p:nvPr/>
        </p:nvSpPr>
        <p:spPr>
          <a:xfrm>
            <a:off x="815933" y="404882"/>
            <a:ext cx="8427600" cy="24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solidFill>
                  <a:srgbClr val="3949AB"/>
                </a:solidFill>
              </a:rPr>
              <a:t>1. Real-Time Accident Monitoring - </a:t>
            </a:r>
            <a:r>
              <a:rPr lang="en" sz="1300">
                <a:solidFill>
                  <a:srgbClr val="3949AB"/>
                </a:solidFill>
              </a:rPr>
              <a:t>Integrating live traffic, weather, and visibility data can help in identifying accident-prone areas instantly.</a:t>
            </a:r>
            <a:endParaRPr sz="1300">
              <a:solidFill>
                <a:srgbClr val="3949AB"/>
              </a:solidFill>
            </a:endParaRPr>
          </a:p>
          <a:p>
            <a:pPr indent="0" lvl="0" marL="0" rtl="0" algn="l">
              <a:lnSpc>
                <a:spcPct val="115000"/>
              </a:lnSpc>
              <a:spcBef>
                <a:spcPts val="1200"/>
              </a:spcBef>
              <a:spcAft>
                <a:spcPts val="0"/>
              </a:spcAft>
              <a:buNone/>
            </a:pPr>
            <a:r>
              <a:rPr b="1" lang="en" sz="1300">
                <a:solidFill>
                  <a:srgbClr val="3949AB"/>
                </a:solidFill>
              </a:rPr>
              <a:t>2. Region-Specific Safety Insights - </a:t>
            </a:r>
            <a:r>
              <a:rPr lang="en" sz="1300">
                <a:solidFill>
                  <a:srgbClr val="3949AB"/>
                </a:solidFill>
              </a:rPr>
              <a:t>Expanding the model to analyze regional driving patterns can support targeted road-safety planning.</a:t>
            </a:r>
            <a:endParaRPr sz="1300">
              <a:solidFill>
                <a:srgbClr val="3949AB"/>
              </a:solidFill>
            </a:endParaRPr>
          </a:p>
          <a:p>
            <a:pPr indent="0" lvl="0" marL="0" rtl="0" algn="l">
              <a:lnSpc>
                <a:spcPct val="115000"/>
              </a:lnSpc>
              <a:spcBef>
                <a:spcPts val="1200"/>
              </a:spcBef>
              <a:spcAft>
                <a:spcPts val="0"/>
              </a:spcAft>
              <a:buNone/>
            </a:pPr>
            <a:r>
              <a:rPr b="1" lang="en" sz="1300">
                <a:solidFill>
                  <a:srgbClr val="3949AB"/>
                </a:solidFill>
              </a:rPr>
              <a:t>3. Predictive Severity Modeling - </a:t>
            </a:r>
            <a:r>
              <a:rPr lang="en" sz="1300">
                <a:solidFill>
                  <a:srgbClr val="3949AB"/>
                </a:solidFill>
              </a:rPr>
              <a:t>Enhancing the system to forecast accident severity based on evolving environmental and road conditions.</a:t>
            </a:r>
            <a:endParaRPr sz="1300">
              <a:solidFill>
                <a:srgbClr val="3949AB"/>
              </a:solidFill>
            </a:endParaRPr>
          </a:p>
          <a:p>
            <a:pPr indent="0" lvl="0" marL="0" rtl="0" algn="l">
              <a:lnSpc>
                <a:spcPct val="115000"/>
              </a:lnSpc>
              <a:spcBef>
                <a:spcPts val="1200"/>
              </a:spcBef>
              <a:spcAft>
                <a:spcPts val="0"/>
              </a:spcAft>
              <a:buNone/>
            </a:pPr>
            <a:r>
              <a:rPr b="1" lang="en" sz="1300">
                <a:solidFill>
                  <a:srgbClr val="3949AB"/>
                </a:solidFill>
              </a:rPr>
              <a:t>4. Public Awareness and Policy Support - </a:t>
            </a:r>
            <a:r>
              <a:rPr lang="en" sz="1300">
                <a:solidFill>
                  <a:srgbClr val="3949AB"/>
                </a:solidFill>
              </a:rPr>
              <a:t>Using insights to design awareness tools and assist policymakers helps in improving safety regulations.</a:t>
            </a:r>
            <a:endParaRPr sz="1300">
              <a:solidFill>
                <a:srgbClr val="3949AB"/>
              </a:solidFill>
            </a:endParaRPr>
          </a:p>
          <a:p>
            <a:pPr indent="0" lvl="0" marL="0" rtl="0" algn="l">
              <a:spcBef>
                <a:spcPts val="1200"/>
              </a:spcBef>
              <a:spcAft>
                <a:spcPts val="0"/>
              </a:spcAft>
              <a:buNone/>
            </a:pPr>
            <a:r>
              <a:t/>
            </a:r>
            <a:endParaRPr sz="1600">
              <a:solidFill>
                <a:schemeClr val="dk2"/>
              </a:solidFill>
              <a:latin typeface="Roboto"/>
              <a:ea typeface="Roboto"/>
              <a:cs typeface="Roboto"/>
              <a:sym typeface="Roboto"/>
            </a:endParaRPr>
          </a:p>
        </p:txBody>
      </p:sp>
      <p:cxnSp>
        <p:nvCxnSpPr>
          <p:cNvPr id="249" name="Google Shape;249;p23"/>
          <p:cNvCxnSpPr/>
          <p:nvPr/>
        </p:nvCxnSpPr>
        <p:spPr>
          <a:xfrm>
            <a:off x="1037162" y="2833675"/>
            <a:ext cx="767400" cy="0"/>
          </a:xfrm>
          <a:prstGeom prst="straightConnector1">
            <a:avLst/>
          </a:prstGeom>
          <a:noFill/>
          <a:ln cap="flat" cmpd="sng" w="19050">
            <a:solidFill>
              <a:srgbClr val="212D74"/>
            </a:solidFill>
            <a:prstDash val="solid"/>
            <a:round/>
            <a:headEnd len="med" w="med" type="none"/>
            <a:tailEnd len="med" w="med" type="none"/>
          </a:ln>
        </p:spPr>
      </p:cxnSp>
      <p:pic>
        <p:nvPicPr>
          <p:cNvPr id="250" name="Google Shape;250;p23" title="Screenshot 2025-10-31 003241.png"/>
          <p:cNvPicPr preferRelativeResize="0"/>
          <p:nvPr/>
        </p:nvPicPr>
        <p:blipFill>
          <a:blip r:embed="rId3">
            <a:alphaModFix/>
          </a:blip>
          <a:stretch>
            <a:fillRect/>
          </a:stretch>
        </p:blipFill>
        <p:spPr>
          <a:xfrm>
            <a:off x="7090575" y="2695800"/>
            <a:ext cx="1340150" cy="1011825"/>
          </a:xfrm>
          <a:prstGeom prst="rect">
            <a:avLst/>
          </a:prstGeom>
          <a:noFill/>
          <a:ln>
            <a:noFill/>
          </a:ln>
        </p:spPr>
      </p:pic>
      <p:pic>
        <p:nvPicPr>
          <p:cNvPr id="251" name="Google Shape;251;p23" title="Screenshot 2025-10-31 003502.png"/>
          <p:cNvPicPr preferRelativeResize="0"/>
          <p:nvPr/>
        </p:nvPicPr>
        <p:blipFill>
          <a:blip r:embed="rId4">
            <a:alphaModFix/>
          </a:blip>
          <a:stretch>
            <a:fillRect/>
          </a:stretch>
        </p:blipFill>
        <p:spPr>
          <a:xfrm>
            <a:off x="-1155" y="1096997"/>
            <a:ext cx="660075" cy="613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24"/>
          <p:cNvGrpSpPr/>
          <p:nvPr/>
        </p:nvGrpSpPr>
        <p:grpSpPr>
          <a:xfrm>
            <a:off x="4939500" y="1219611"/>
            <a:ext cx="3837000" cy="2704200"/>
            <a:chOff x="4939500" y="1219611"/>
            <a:chExt cx="3837000" cy="2704200"/>
          </a:xfrm>
        </p:grpSpPr>
        <p:cxnSp>
          <p:nvCxnSpPr>
            <p:cNvPr id="257" name="Google Shape;257;p24"/>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8" name="Google Shape;258;p24"/>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59" name="Google Shape;259;p24"/>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0" name="Google Shape;260;p24"/>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1" name="Google Shape;261;p24"/>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2" name="Google Shape;262;p24"/>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3" name="Google Shape;263;p24"/>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4" name="Google Shape;264;p24"/>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5" name="Google Shape;265;p24"/>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266" name="Google Shape;266;p24"/>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267" name="Google Shape;267;p24"/>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txBox="1"/>
          <p:nvPr>
            <p:ph type="title"/>
          </p:nvPr>
        </p:nvSpPr>
        <p:spPr>
          <a:xfrm>
            <a:off x="151534" y="1121813"/>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269" name="Google Shape;269;p24"/>
          <p:cNvGrpSpPr/>
          <p:nvPr/>
        </p:nvGrpSpPr>
        <p:grpSpPr>
          <a:xfrm>
            <a:off x="4939534" y="2017046"/>
            <a:ext cx="3825543" cy="1573620"/>
            <a:chOff x="1000000" y="2393988"/>
            <a:chExt cx="4144235" cy="1704713"/>
          </a:xfrm>
        </p:grpSpPr>
        <p:sp>
          <p:nvSpPr>
            <p:cNvPr id="270" name="Google Shape;270;p24"/>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271" name="Google Shape;271;p24"/>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4"/>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4"/>
          <p:cNvGrpSpPr/>
          <p:nvPr/>
        </p:nvGrpSpPr>
        <p:grpSpPr>
          <a:xfrm>
            <a:off x="4939557" y="1778136"/>
            <a:ext cx="3836911" cy="1503799"/>
            <a:chOff x="1000025" y="2059300"/>
            <a:chExt cx="4156550" cy="1629075"/>
          </a:xfrm>
        </p:grpSpPr>
        <p:sp>
          <p:nvSpPr>
            <p:cNvPr id="281" name="Google Shape;281;p24"/>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282" name="Google Shape;282;p24"/>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4"/>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max growth</a:t>
            </a:r>
            <a:endParaRPr sz="1300">
              <a:solidFill>
                <a:schemeClr val="dk1"/>
              </a:solidFill>
            </a:endParaRPr>
          </a:p>
        </p:txBody>
      </p:sp>
      <p:pic>
        <p:nvPicPr>
          <p:cNvPr id="291" name="Google Shape;291;p24" title="Screenshot 2025-10-29 155434.png"/>
          <p:cNvPicPr preferRelativeResize="0"/>
          <p:nvPr/>
        </p:nvPicPr>
        <p:blipFill>
          <a:blip r:embed="rId3">
            <a:alphaModFix amt="35000"/>
          </a:blip>
          <a:stretch>
            <a:fillRect/>
          </a:stretch>
        </p:blipFill>
        <p:spPr>
          <a:xfrm>
            <a:off x="4754200" y="1121825"/>
            <a:ext cx="4189226" cy="2816425"/>
          </a:xfrm>
          <a:prstGeom prst="rect">
            <a:avLst/>
          </a:prstGeom>
          <a:noFill/>
          <a:ln>
            <a:noFill/>
          </a:ln>
        </p:spPr>
      </p:pic>
      <p:cxnSp>
        <p:nvCxnSpPr>
          <p:cNvPr id="292" name="Google Shape;292;p24"/>
          <p:cNvCxnSpPr/>
          <p:nvPr/>
        </p:nvCxnSpPr>
        <p:spPr>
          <a:xfrm flipH="1" rot="10800000">
            <a:off x="987144" y="2666550"/>
            <a:ext cx="2466300" cy="15600"/>
          </a:xfrm>
          <a:prstGeom prst="straightConnector1">
            <a:avLst/>
          </a:prstGeom>
          <a:noFill/>
          <a:ln cap="flat" cmpd="sng" w="9525">
            <a:solidFill>
              <a:srgbClr val="3949AB"/>
            </a:solidFill>
            <a:prstDash val="solid"/>
            <a:round/>
            <a:headEnd len="med" w="med" type="none"/>
            <a:tailEnd len="med" w="med" type="none"/>
          </a:ln>
        </p:spPr>
      </p:cxnSp>
      <p:cxnSp>
        <p:nvCxnSpPr>
          <p:cNvPr id="293" name="Google Shape;293;p24"/>
          <p:cNvCxnSpPr/>
          <p:nvPr/>
        </p:nvCxnSpPr>
        <p:spPr>
          <a:xfrm flipH="1" rot="10800000">
            <a:off x="965497" y="1896275"/>
            <a:ext cx="2466300" cy="15600"/>
          </a:xfrm>
          <a:prstGeom prst="straightConnector1">
            <a:avLst/>
          </a:prstGeom>
          <a:noFill/>
          <a:ln cap="flat" cmpd="sng" w="9525">
            <a:solidFill>
              <a:srgbClr val="3949AB"/>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nvSpPr>
        <p:spPr>
          <a:xfrm>
            <a:off x="48225" y="1024350"/>
            <a:ext cx="6609000" cy="425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Project Statement:</a:t>
            </a:r>
            <a:r>
              <a:rPr lang="en"/>
              <a:t> The aim and overview of the accident severity analysis.</a:t>
            </a:r>
            <a:br>
              <a:rPr lang="en"/>
            </a:br>
            <a:endParaRPr/>
          </a:p>
          <a:p>
            <a:pPr indent="-317500" lvl="0" marL="457200" rtl="0" algn="l">
              <a:spcBef>
                <a:spcPts val="0"/>
              </a:spcBef>
              <a:spcAft>
                <a:spcPts val="0"/>
              </a:spcAft>
              <a:buSzPts val="1400"/>
              <a:buChar char="●"/>
            </a:pPr>
            <a:r>
              <a:rPr b="1" lang="en"/>
              <a:t>Project Objectives:</a:t>
            </a:r>
            <a:r>
              <a:rPr lang="en"/>
              <a:t> Key aims and focus areas of the analysis.</a:t>
            </a:r>
            <a:br>
              <a:rPr lang="en"/>
            </a:br>
            <a:endParaRPr/>
          </a:p>
          <a:p>
            <a:pPr indent="-317500" lvl="0" marL="457200" rtl="0" algn="l">
              <a:spcBef>
                <a:spcPts val="0"/>
              </a:spcBef>
              <a:spcAft>
                <a:spcPts val="0"/>
              </a:spcAft>
              <a:buSzPts val="1400"/>
              <a:buChar char="●"/>
            </a:pPr>
            <a:r>
              <a:rPr b="1" lang="en">
                <a:latin typeface="Roboto"/>
                <a:ea typeface="Roboto"/>
                <a:cs typeface="Roboto"/>
                <a:sym typeface="Roboto"/>
              </a:rPr>
              <a:t>Documentation: </a:t>
            </a:r>
            <a:r>
              <a:rPr lang="en"/>
              <a:t>Analytical approach and dataset details.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b="1" lang="en"/>
              <a:t>ML Algorithms:</a:t>
            </a:r>
            <a:r>
              <a:rPr lang="en"/>
              <a:t> Algorithms application and data-driven predictions.</a:t>
            </a:r>
            <a:br>
              <a:rPr lang="en"/>
            </a:br>
            <a:endParaRPr/>
          </a:p>
          <a:p>
            <a:pPr indent="-317500" lvl="0" marL="457200" rtl="0" algn="l">
              <a:spcBef>
                <a:spcPts val="0"/>
              </a:spcBef>
              <a:spcAft>
                <a:spcPts val="0"/>
              </a:spcAft>
              <a:buSzPts val="1400"/>
              <a:buChar char="●"/>
            </a:pPr>
            <a:r>
              <a:rPr b="1" lang="en">
                <a:latin typeface="Roboto"/>
                <a:ea typeface="Roboto"/>
                <a:cs typeface="Roboto"/>
                <a:sym typeface="Roboto"/>
              </a:rPr>
              <a:t>Dashboard View and App Structure</a:t>
            </a:r>
            <a:r>
              <a:rPr b="1" lang="en"/>
              <a:t>:</a:t>
            </a:r>
            <a:r>
              <a:rPr lang="en"/>
              <a:t> Key features and interactive visualization.</a:t>
            </a:r>
            <a:br>
              <a:rPr lang="en"/>
            </a:br>
            <a:endParaRPr/>
          </a:p>
          <a:p>
            <a:pPr indent="-317500" lvl="0" marL="457200" rtl="0" algn="l">
              <a:spcBef>
                <a:spcPts val="0"/>
              </a:spcBef>
              <a:spcAft>
                <a:spcPts val="0"/>
              </a:spcAft>
              <a:buSzPts val="1400"/>
              <a:buChar char="●"/>
            </a:pPr>
            <a:r>
              <a:rPr b="1" lang="en"/>
              <a:t>Key Findings and Insights:</a:t>
            </a:r>
            <a:r>
              <a:rPr lang="en"/>
              <a:t> Major insights and their implications.</a:t>
            </a:r>
            <a:br>
              <a:rPr lang="en"/>
            </a:br>
            <a:endParaRPr/>
          </a:p>
          <a:p>
            <a:pPr indent="-317500" lvl="0" marL="457200" rtl="0" algn="l">
              <a:spcBef>
                <a:spcPts val="0"/>
              </a:spcBef>
              <a:spcAft>
                <a:spcPts val="0"/>
              </a:spcAft>
              <a:buSzPts val="1400"/>
              <a:buChar char="●"/>
            </a:pPr>
            <a:r>
              <a:rPr b="1" lang="en"/>
              <a:t>Tech Stack Avery: </a:t>
            </a:r>
            <a:r>
              <a:rPr lang="en"/>
              <a:t>Tools and technologies used together.</a:t>
            </a:r>
            <a:br>
              <a:rPr lang="en"/>
            </a:br>
            <a:endParaRPr/>
          </a:p>
          <a:p>
            <a:pPr indent="-317500" lvl="0" marL="457200" rtl="0" algn="l">
              <a:spcBef>
                <a:spcPts val="0"/>
              </a:spcBef>
              <a:spcAft>
                <a:spcPts val="0"/>
              </a:spcAft>
              <a:buSzPts val="1400"/>
              <a:buChar char="●"/>
            </a:pPr>
            <a:r>
              <a:rPr b="1" lang="en"/>
              <a:t>Future Scope:</a:t>
            </a:r>
            <a:r>
              <a:rPr lang="en"/>
              <a:t> Suggestions for safety and research improvement.</a:t>
            </a:r>
            <a:br>
              <a:rPr lang="en"/>
            </a:br>
            <a:endParaRPr/>
          </a:p>
          <a:p>
            <a:pPr indent="-317500" lvl="0" marL="457200" rtl="0" algn="l">
              <a:spcBef>
                <a:spcPts val="0"/>
              </a:spcBef>
              <a:spcAft>
                <a:spcPts val="0"/>
              </a:spcAft>
              <a:buSzPts val="1400"/>
              <a:buChar char="●"/>
            </a:pPr>
            <a:r>
              <a:rPr b="1" lang="en"/>
              <a:t>Conclusion:</a:t>
            </a:r>
            <a:r>
              <a:rPr lang="en"/>
              <a:t> Summary and final thoughts.</a:t>
            </a:r>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grpSp>
        <p:nvGrpSpPr>
          <p:cNvPr id="110" name="Google Shape;110;p14"/>
          <p:cNvGrpSpPr/>
          <p:nvPr/>
        </p:nvGrpSpPr>
        <p:grpSpPr>
          <a:xfrm>
            <a:off x="-253676" y="-1799575"/>
            <a:ext cx="10982700" cy="6529951"/>
            <a:chOff x="-253676" y="-1799575"/>
            <a:chExt cx="10982700" cy="6529951"/>
          </a:xfrm>
        </p:grpSpPr>
        <p:grpSp>
          <p:nvGrpSpPr>
            <p:cNvPr id="111" name="Google Shape;111;p14"/>
            <p:cNvGrpSpPr/>
            <p:nvPr/>
          </p:nvGrpSpPr>
          <p:grpSpPr>
            <a:xfrm>
              <a:off x="-253676" y="-1799575"/>
              <a:ext cx="10982700" cy="3783000"/>
              <a:chOff x="-253676" y="-1799575"/>
              <a:chExt cx="10982700" cy="3783000"/>
            </a:xfrm>
          </p:grpSpPr>
          <p:grpSp>
            <p:nvGrpSpPr>
              <p:cNvPr id="112" name="Google Shape;112;p14"/>
              <p:cNvGrpSpPr/>
              <p:nvPr/>
            </p:nvGrpSpPr>
            <p:grpSpPr>
              <a:xfrm>
                <a:off x="-253676" y="-1799575"/>
                <a:ext cx="10982700" cy="3783000"/>
                <a:chOff x="-253676" y="-1799575"/>
                <a:chExt cx="10982700" cy="3783000"/>
              </a:xfrm>
            </p:grpSpPr>
            <p:sp>
              <p:nvSpPr>
                <p:cNvPr id="113" name="Google Shape;113;p14"/>
                <p:cNvSpPr/>
                <p:nvPr/>
              </p:nvSpPr>
              <p:spPr>
                <a:xfrm flipH="1" rot="10199858">
                  <a:off x="-167684" y="-875451"/>
                  <a:ext cx="10810716" cy="1934752"/>
                </a:xfrm>
                <a:prstGeom prst="diagStripe">
                  <a:avLst>
                    <a:gd fmla="val 58883" name="adj"/>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4" name="Google Shape;114;p14"/>
                <p:cNvSpPr/>
                <p:nvPr/>
              </p:nvSpPr>
              <p:spPr>
                <a:xfrm rot="10800000">
                  <a:off x="6363525" y="110925"/>
                  <a:ext cx="2762100" cy="967800"/>
                </a:xfrm>
                <a:prstGeom prst="rtTriangle">
                  <a:avLst/>
                </a:prstGeom>
                <a:solidFill>
                  <a:srgbClr val="33E5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
            <p:nvSpPr>
              <p:cNvPr id="115" name="Google Shape;115;p14"/>
              <p:cNvSpPr txBox="1"/>
              <p:nvPr/>
            </p:nvSpPr>
            <p:spPr>
              <a:xfrm>
                <a:off x="110925" y="165300"/>
                <a:ext cx="5284800" cy="5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Georgia"/>
                    <a:ea typeface="Georgia"/>
                    <a:cs typeface="Georgia"/>
                    <a:sym typeface="Georgia"/>
                  </a:rPr>
                  <a:t>   </a:t>
                </a:r>
                <a:r>
                  <a:rPr lang="en" sz="2500">
                    <a:solidFill>
                      <a:schemeClr val="lt1"/>
                    </a:solidFill>
                    <a:latin typeface="Georgia"/>
                    <a:ea typeface="Georgia"/>
                    <a:cs typeface="Georgia"/>
                    <a:sym typeface="Georgia"/>
                  </a:rPr>
                  <a:t>AGENDA</a:t>
                </a:r>
                <a:endParaRPr sz="2500">
                  <a:solidFill>
                    <a:schemeClr val="lt1"/>
                  </a:solidFill>
                  <a:latin typeface="Georgia"/>
                  <a:ea typeface="Georgia"/>
                  <a:cs typeface="Georgia"/>
                  <a:sym typeface="Georgia"/>
                </a:endParaRPr>
              </a:p>
            </p:txBody>
          </p:sp>
          <p:pic>
            <p:nvPicPr>
              <p:cNvPr id="116" name="Google Shape;116;p14" title="Screenshot 2025-10-30 110452.png"/>
              <p:cNvPicPr preferRelativeResize="0"/>
              <p:nvPr/>
            </p:nvPicPr>
            <p:blipFill>
              <a:blip r:embed="rId3">
                <a:alphaModFix/>
              </a:blip>
              <a:stretch>
                <a:fillRect/>
              </a:stretch>
            </p:blipFill>
            <p:spPr>
              <a:xfrm>
                <a:off x="1942248" y="176174"/>
                <a:ext cx="447225" cy="522000"/>
              </a:xfrm>
              <a:prstGeom prst="rect">
                <a:avLst/>
              </a:prstGeom>
              <a:noFill/>
              <a:ln>
                <a:noFill/>
              </a:ln>
            </p:spPr>
          </p:pic>
        </p:grpSp>
        <p:pic>
          <p:nvPicPr>
            <p:cNvPr id="117" name="Google Shape;117;p14" title="Screenshot 2025-10-30 110249.png"/>
            <p:cNvPicPr preferRelativeResize="0"/>
            <p:nvPr/>
          </p:nvPicPr>
          <p:blipFill>
            <a:blip r:embed="rId4">
              <a:alphaModFix/>
            </a:blip>
            <a:stretch>
              <a:fillRect/>
            </a:stretch>
          </p:blipFill>
          <p:spPr>
            <a:xfrm>
              <a:off x="6261050" y="1513425"/>
              <a:ext cx="2920775" cy="3216951"/>
            </a:xfrm>
            <a:prstGeom prst="rect">
              <a:avLst/>
            </a:prstGeom>
            <a:noFill/>
            <a:ln>
              <a:noFill/>
            </a:ln>
          </p:spPr>
        </p:pic>
        <p:sp>
          <p:nvSpPr>
            <p:cNvPr id="118" name="Google Shape;118;p14"/>
            <p:cNvSpPr/>
            <p:nvPr/>
          </p:nvSpPr>
          <p:spPr>
            <a:xfrm>
              <a:off x="7036588" y="3163825"/>
              <a:ext cx="1250100" cy="8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19" name="Google Shape;119;p14"/>
            <p:cNvSpPr/>
            <p:nvPr/>
          </p:nvSpPr>
          <p:spPr>
            <a:xfrm>
              <a:off x="7124050" y="2926775"/>
              <a:ext cx="1250100" cy="12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0" name="Google Shape;120;p14"/>
            <p:cNvSpPr/>
            <p:nvPr/>
          </p:nvSpPr>
          <p:spPr>
            <a:xfrm>
              <a:off x="6998700" y="3024850"/>
              <a:ext cx="122700" cy="19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1" name="Google Shape;121;p14"/>
            <p:cNvSpPr/>
            <p:nvPr/>
          </p:nvSpPr>
          <p:spPr>
            <a:xfrm>
              <a:off x="7163150" y="3083775"/>
              <a:ext cx="1150800" cy="55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2" name="Google Shape;122;p14"/>
            <p:cNvSpPr/>
            <p:nvPr/>
          </p:nvSpPr>
          <p:spPr>
            <a:xfrm rot="-3812344">
              <a:off x="8347396" y="3134662"/>
              <a:ext cx="221505" cy="26833"/>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 name="Google Shape;123;p14"/>
            <p:cNvSpPr/>
            <p:nvPr/>
          </p:nvSpPr>
          <p:spPr>
            <a:xfrm rot="-3812344">
              <a:off x="8270273" y="3122731"/>
              <a:ext cx="221505" cy="57825"/>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4" name="Google Shape;124;p14"/>
            <p:cNvSpPr/>
            <p:nvPr/>
          </p:nvSpPr>
          <p:spPr>
            <a:xfrm flipH="1" rot="6987656">
              <a:off x="8391177" y="3181952"/>
              <a:ext cx="221505" cy="52995"/>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p:nvPr/>
        </p:nvSpPr>
        <p:spPr>
          <a:xfrm>
            <a:off x="-162200" y="146700"/>
            <a:ext cx="43080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5"/>
          <p:cNvSpPr txBox="1"/>
          <p:nvPr>
            <p:ph type="title"/>
          </p:nvPr>
        </p:nvSpPr>
        <p:spPr>
          <a:xfrm>
            <a:off x="211150" y="177000"/>
            <a:ext cx="4045200" cy="54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PROJECT STATEMENT</a:t>
            </a:r>
            <a:endParaRPr sz="2400">
              <a:solidFill>
                <a:schemeClr val="lt1"/>
              </a:solidFill>
              <a:latin typeface="EB Garamond"/>
              <a:ea typeface="EB Garamond"/>
              <a:cs typeface="EB Garamond"/>
              <a:sym typeface="EB Garamond"/>
            </a:endParaRPr>
          </a:p>
        </p:txBody>
      </p:sp>
      <p:sp>
        <p:nvSpPr>
          <p:cNvPr id="131" name="Google Shape;131;p15"/>
          <p:cNvSpPr txBox="1"/>
          <p:nvPr>
            <p:ph idx="1" type="subTitle"/>
          </p:nvPr>
        </p:nvSpPr>
        <p:spPr>
          <a:xfrm>
            <a:off x="211150" y="754500"/>
            <a:ext cx="4186200" cy="43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D74"/>
                </a:solidFill>
              </a:rPr>
              <a:t>The primary goal of this project is to analyze a large dataset of road accidents to uncover trends, patterns, and key factors contributing to accident severity. The project involves performing in-depth exploratory data analysis  (EDA) using Python libraries such as Pandas for data manipulation, Matplotlib and Seaborn for statistical visualization, and Streamlit for developing an interactive dashboard to extract meaningful insights that can help improve road safety across the United States.</a:t>
            </a:r>
            <a:endParaRPr sz="1500">
              <a:solidFill>
                <a:srgbClr val="212D74"/>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b="1" lang="en" sz="1600">
                <a:solidFill>
                  <a:srgbClr val="212D74"/>
                </a:solidFill>
              </a:rPr>
              <a:t>Business Context:</a:t>
            </a:r>
            <a:endParaRPr b="1" sz="1600">
              <a:solidFill>
                <a:srgbClr val="212D74"/>
              </a:solidFill>
            </a:endParaRPr>
          </a:p>
          <a:p>
            <a:pPr indent="-323850" lvl="0" marL="457200" rtl="0" algn="l">
              <a:spcBef>
                <a:spcPts val="0"/>
              </a:spcBef>
              <a:spcAft>
                <a:spcPts val="0"/>
              </a:spcAft>
              <a:buClr>
                <a:srgbClr val="212D74"/>
              </a:buClr>
              <a:buSzPts val="1500"/>
              <a:buChar char="●"/>
            </a:pPr>
            <a:r>
              <a:rPr lang="en" sz="1500">
                <a:solidFill>
                  <a:srgbClr val="212D74"/>
                </a:solidFill>
              </a:rPr>
              <a:t>Stakeholder presentations</a:t>
            </a:r>
            <a:endParaRPr sz="1500">
              <a:solidFill>
                <a:srgbClr val="212D74"/>
              </a:solidFill>
            </a:endParaRPr>
          </a:p>
          <a:p>
            <a:pPr indent="-323850" lvl="0" marL="457200" rtl="0" algn="l">
              <a:spcBef>
                <a:spcPts val="0"/>
              </a:spcBef>
              <a:spcAft>
                <a:spcPts val="0"/>
              </a:spcAft>
              <a:buClr>
                <a:srgbClr val="212D74"/>
              </a:buClr>
              <a:buSzPts val="1500"/>
              <a:buChar char="●"/>
            </a:pPr>
            <a:r>
              <a:rPr lang="en" sz="1500">
                <a:solidFill>
                  <a:srgbClr val="212D74"/>
                </a:solidFill>
              </a:rPr>
              <a:t>Academic publication</a:t>
            </a:r>
            <a:endParaRPr sz="1500">
              <a:solidFill>
                <a:srgbClr val="212D74"/>
              </a:solidFill>
            </a:endParaRPr>
          </a:p>
          <a:p>
            <a:pPr indent="-323850" lvl="0" marL="457200" rtl="0" algn="l">
              <a:spcBef>
                <a:spcPts val="0"/>
              </a:spcBef>
              <a:spcAft>
                <a:spcPts val="0"/>
              </a:spcAft>
              <a:buClr>
                <a:srgbClr val="212D74"/>
              </a:buClr>
              <a:buSzPts val="1500"/>
              <a:buChar char="●"/>
            </a:pPr>
            <a:r>
              <a:rPr lang="en" sz="1500">
                <a:solidFill>
                  <a:srgbClr val="212D74"/>
                </a:solidFill>
              </a:rPr>
              <a:t>Project portfolio</a:t>
            </a:r>
            <a:endParaRPr sz="1500">
              <a:solidFill>
                <a:srgbClr val="212D74"/>
              </a:solidFill>
            </a:endParaRPr>
          </a:p>
          <a:p>
            <a:pPr indent="-323850" lvl="0" marL="457200" rtl="0" algn="l">
              <a:spcBef>
                <a:spcPts val="0"/>
              </a:spcBef>
              <a:spcAft>
                <a:spcPts val="0"/>
              </a:spcAft>
              <a:buClr>
                <a:srgbClr val="212D74"/>
              </a:buClr>
              <a:buSzPts val="1500"/>
              <a:buChar char="●"/>
            </a:pPr>
            <a:r>
              <a:rPr lang="en" sz="1500">
                <a:solidFill>
                  <a:srgbClr val="212D74"/>
                </a:solidFill>
              </a:rPr>
              <a:t>Grant proposals</a:t>
            </a:r>
            <a:endParaRPr sz="1500">
              <a:solidFill>
                <a:srgbClr val="212D74"/>
              </a:solidFill>
            </a:endParaRPr>
          </a:p>
          <a:p>
            <a:pPr indent="0" lvl="0" marL="0" rtl="0" algn="l">
              <a:spcBef>
                <a:spcPts val="0"/>
              </a:spcBef>
              <a:spcAft>
                <a:spcPts val="0"/>
              </a:spcAft>
              <a:buNone/>
            </a:pPr>
            <a:r>
              <a:t/>
            </a:r>
            <a:endParaRPr sz="1500"/>
          </a:p>
        </p:txBody>
      </p:sp>
      <p:sp>
        <p:nvSpPr>
          <p:cNvPr id="132" name="Google Shape;132;p15"/>
          <p:cNvSpPr txBox="1"/>
          <p:nvPr>
            <p:ph idx="2" type="body"/>
          </p:nvPr>
        </p:nvSpPr>
        <p:spPr>
          <a:xfrm>
            <a:off x="4594417" y="709800"/>
            <a:ext cx="4367100" cy="3806100"/>
          </a:xfrm>
          <a:prstGeom prst="rect">
            <a:avLst/>
          </a:prstGeom>
        </p:spPr>
        <p:txBody>
          <a:bodyPr anchorCtr="0" anchor="ctr" bIns="91425" lIns="91425" spcFirstLastPara="1" rIns="91425" wrap="square" tIns="91425">
            <a:noAutofit/>
          </a:bodyPr>
          <a:lstStyle/>
          <a:p>
            <a:pPr indent="-311150" lvl="0" marL="457200" rtl="0" algn="l">
              <a:spcBef>
                <a:spcPts val="0"/>
              </a:spcBef>
              <a:spcAft>
                <a:spcPts val="0"/>
              </a:spcAft>
              <a:buSzPts val="1300"/>
              <a:buFont typeface="Arial"/>
              <a:buChar char="●"/>
            </a:pPr>
            <a:r>
              <a:rPr lang="en" sz="1300">
                <a:latin typeface="Arial"/>
                <a:ea typeface="Arial"/>
                <a:cs typeface="Arial"/>
                <a:sym typeface="Arial"/>
              </a:rPr>
              <a:t>Explore and understand real accident data from across the US.</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Clean and prepare the data for accurate analysis.</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Study how time, weather, and location affect accident severity.</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Identify high-risk areas and major accident causes.</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Build an interactive dashboard for easy data visualization.</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Provide insights that can help improve road safety.</a:t>
            </a:r>
            <a:endParaRPr sz="1300">
              <a:latin typeface="Arial"/>
              <a:ea typeface="Arial"/>
              <a:cs typeface="Arial"/>
              <a:sym typeface="Arial"/>
            </a:endParaRPr>
          </a:p>
        </p:txBody>
      </p:sp>
      <p:sp>
        <p:nvSpPr>
          <p:cNvPr id="133" name="Google Shape;133;p15"/>
          <p:cNvSpPr txBox="1"/>
          <p:nvPr/>
        </p:nvSpPr>
        <p:spPr>
          <a:xfrm>
            <a:off x="4819450" y="177000"/>
            <a:ext cx="3294900" cy="6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EB Garamond"/>
                <a:ea typeface="EB Garamond"/>
                <a:cs typeface="EB Garamond"/>
                <a:sym typeface="EB Garamond"/>
              </a:rPr>
              <a:t>PROJECT OBJECTIVES</a:t>
            </a:r>
            <a:endParaRPr sz="2400">
              <a:solidFill>
                <a:schemeClr val="lt1"/>
              </a:solidFill>
              <a:latin typeface="EB Garamond"/>
              <a:ea typeface="EB Garamond"/>
              <a:cs typeface="EB Garamond"/>
              <a:sym typeface="EB Garamond"/>
            </a:endParaRPr>
          </a:p>
        </p:txBody>
      </p:sp>
      <p:cxnSp>
        <p:nvCxnSpPr>
          <p:cNvPr id="134" name="Google Shape;134;p15"/>
          <p:cNvCxnSpPr/>
          <p:nvPr/>
        </p:nvCxnSpPr>
        <p:spPr>
          <a:xfrm>
            <a:off x="316072" y="3497877"/>
            <a:ext cx="565500" cy="108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p:nvPr/>
        </p:nvSpPr>
        <p:spPr>
          <a:xfrm>
            <a:off x="-142500" y="163100"/>
            <a:ext cx="87069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 name="Google Shape;140;p16"/>
          <p:cNvSpPr txBox="1"/>
          <p:nvPr>
            <p:ph idx="4294967295" type="body"/>
          </p:nvPr>
        </p:nvSpPr>
        <p:spPr>
          <a:xfrm>
            <a:off x="153967" y="256650"/>
            <a:ext cx="7334100" cy="4233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lt1"/>
                </a:solidFill>
                <a:latin typeface="Georgia"/>
                <a:ea typeface="Georgia"/>
                <a:cs typeface="Georgia"/>
                <a:sym typeface="Georgia"/>
              </a:rPr>
              <a:t>Documentation and ML Algorithms</a:t>
            </a:r>
            <a:endParaRPr sz="2100">
              <a:solidFill>
                <a:schemeClr val="lt1"/>
              </a:solidFill>
              <a:latin typeface="Georgia"/>
              <a:ea typeface="Georgia"/>
              <a:cs typeface="Georgia"/>
              <a:sym typeface="Georgia"/>
            </a:endParaRPr>
          </a:p>
        </p:txBody>
      </p:sp>
      <p:sp>
        <p:nvSpPr>
          <p:cNvPr id="141" name="Google Shape;141;p16"/>
          <p:cNvSpPr/>
          <p:nvPr/>
        </p:nvSpPr>
        <p:spPr>
          <a:xfrm>
            <a:off x="8485025" y="195800"/>
            <a:ext cx="1084800" cy="542400"/>
          </a:xfrm>
          <a:prstGeom prst="chevron">
            <a:avLst>
              <a:gd fmla="val 50000" name="adj"/>
            </a:avLst>
          </a:prstGeom>
          <a:solidFill>
            <a:srgbClr val="33E5F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nvGrpSpPr>
          <p:cNvPr id="142" name="Google Shape;142;p16"/>
          <p:cNvGrpSpPr/>
          <p:nvPr/>
        </p:nvGrpSpPr>
        <p:grpSpPr>
          <a:xfrm>
            <a:off x="1254821" y="1023670"/>
            <a:ext cx="2871575" cy="3856091"/>
            <a:chOff x="431925" y="1304875"/>
            <a:chExt cx="2628925" cy="3416400"/>
          </a:xfrm>
        </p:grpSpPr>
        <p:sp>
          <p:nvSpPr>
            <p:cNvPr id="143" name="Google Shape;143;p16"/>
            <p:cNvSpPr txBox="1"/>
            <p:nvPr/>
          </p:nvSpPr>
          <p:spPr>
            <a:xfrm>
              <a:off x="431925" y="1304875"/>
              <a:ext cx="2628900" cy="464100"/>
            </a:xfrm>
            <a:prstGeom prst="rect">
              <a:avLst/>
            </a:prstGeom>
            <a:solidFill>
              <a:srgbClr val="2A3990"/>
            </a:solidFill>
            <a:ln>
              <a:noFill/>
            </a:ln>
          </p:spPr>
          <p:txBody>
            <a:bodyPr anchorCtr="0" anchor="ctr" bIns="99875" lIns="99875" spcFirstLastPara="1" rIns="99875" wrap="square" tIns="99875">
              <a:noAutofit/>
            </a:bodyPr>
            <a:lstStyle/>
            <a:p>
              <a:pPr indent="0" lvl="0" marL="0" rtl="0" algn="l">
                <a:spcBef>
                  <a:spcPts val="0"/>
                </a:spcBef>
                <a:spcAft>
                  <a:spcPts val="0"/>
                </a:spcAft>
                <a:buNone/>
              </a:pPr>
              <a:r>
                <a:t/>
              </a:r>
              <a:endParaRPr/>
            </a:p>
          </p:txBody>
        </p:sp>
        <p:sp>
          <p:nvSpPr>
            <p:cNvPr id="144" name="Google Shape;144;p16"/>
            <p:cNvSpPr/>
            <p:nvPr/>
          </p:nvSpPr>
          <p:spPr>
            <a:xfrm>
              <a:off x="431950" y="1304875"/>
              <a:ext cx="2628900" cy="3416400"/>
            </a:xfrm>
            <a:prstGeom prst="rect">
              <a:avLst/>
            </a:prstGeom>
            <a:noFill/>
            <a:ln cap="flat" cmpd="sng" w="9525">
              <a:solidFill>
                <a:srgbClr val="2A3990"/>
              </a:solidFill>
              <a:prstDash val="solid"/>
              <a:round/>
              <a:headEnd len="sm" w="sm" type="none"/>
              <a:tailEnd len="sm" w="sm" type="none"/>
            </a:ln>
          </p:spPr>
          <p:txBody>
            <a:bodyPr anchorCtr="0" anchor="ctr" bIns="99875" lIns="99875" spcFirstLastPara="1" rIns="99875" wrap="square" tIns="99875">
              <a:noAutofit/>
            </a:bodyPr>
            <a:lstStyle/>
            <a:p>
              <a:pPr indent="0" lvl="0" marL="0" rtl="0" algn="l">
                <a:spcBef>
                  <a:spcPts val="0"/>
                </a:spcBef>
                <a:spcAft>
                  <a:spcPts val="0"/>
                </a:spcAft>
                <a:buNone/>
              </a:pPr>
              <a:r>
                <a:t/>
              </a:r>
              <a:endParaRPr/>
            </a:p>
          </p:txBody>
        </p:sp>
      </p:grpSp>
      <p:sp>
        <p:nvSpPr>
          <p:cNvPr id="145" name="Google Shape;145;p16"/>
          <p:cNvSpPr txBox="1"/>
          <p:nvPr/>
        </p:nvSpPr>
        <p:spPr>
          <a:xfrm>
            <a:off x="1541241" y="1056975"/>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FFFFFF"/>
                </a:solidFill>
                <a:latin typeface="Roboto"/>
                <a:ea typeface="Roboto"/>
                <a:cs typeface="Roboto"/>
                <a:sym typeface="Roboto"/>
              </a:rPr>
              <a:t>Dataset Overview</a:t>
            </a:r>
            <a:endParaRPr sz="2100">
              <a:solidFill>
                <a:srgbClr val="FFFFFF"/>
              </a:solidFill>
              <a:latin typeface="Roboto"/>
              <a:ea typeface="Roboto"/>
              <a:cs typeface="Roboto"/>
              <a:sym typeface="Roboto"/>
            </a:endParaRPr>
          </a:p>
        </p:txBody>
      </p:sp>
      <p:sp>
        <p:nvSpPr>
          <p:cNvPr id="146" name="Google Shape;146;p16"/>
          <p:cNvSpPr txBox="1"/>
          <p:nvPr/>
        </p:nvSpPr>
        <p:spPr>
          <a:xfrm>
            <a:off x="1242517" y="1620975"/>
            <a:ext cx="2796900" cy="31530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434343"/>
              </a:buClr>
              <a:buSzPts val="1600"/>
              <a:buChar char="●"/>
            </a:pPr>
            <a:r>
              <a:rPr lang="en" sz="1600">
                <a:solidFill>
                  <a:srgbClr val="434343"/>
                </a:solidFill>
              </a:rPr>
              <a:t>Dataset Name : US Accidents (2016 - 2023)</a:t>
            </a:r>
            <a:endParaRPr sz="1600">
              <a:solidFill>
                <a:srgbClr val="434343"/>
              </a:solidFill>
            </a:endParaRPr>
          </a:p>
          <a:p>
            <a:pPr indent="-330200" lvl="0" marL="457200" rtl="0" algn="l">
              <a:lnSpc>
                <a:spcPct val="100000"/>
              </a:lnSpc>
              <a:spcBef>
                <a:spcPts val="0"/>
              </a:spcBef>
              <a:spcAft>
                <a:spcPts val="0"/>
              </a:spcAft>
              <a:buClr>
                <a:srgbClr val="434343"/>
              </a:buClr>
              <a:buSzPts val="1600"/>
              <a:buChar char="●"/>
            </a:pPr>
            <a:r>
              <a:rPr lang="en" sz="1600">
                <a:solidFill>
                  <a:srgbClr val="434343"/>
                </a:solidFill>
              </a:rPr>
              <a:t>Geographic Coverage :        49 states of the USA</a:t>
            </a:r>
            <a:endParaRPr sz="1600">
              <a:solidFill>
                <a:srgbClr val="434343"/>
              </a:solidFill>
            </a:endParaRPr>
          </a:p>
          <a:p>
            <a:pPr indent="-330200" lvl="0" marL="457200" rtl="0" algn="l">
              <a:lnSpc>
                <a:spcPct val="100000"/>
              </a:lnSpc>
              <a:spcBef>
                <a:spcPts val="0"/>
              </a:spcBef>
              <a:spcAft>
                <a:spcPts val="0"/>
              </a:spcAft>
              <a:buClr>
                <a:srgbClr val="434343"/>
              </a:buClr>
              <a:buSzPts val="1600"/>
              <a:buChar char="●"/>
            </a:pPr>
            <a:r>
              <a:rPr lang="en" sz="1600">
                <a:solidFill>
                  <a:srgbClr val="434343"/>
                </a:solidFill>
              </a:rPr>
              <a:t>Time Period : February 2016 to March 2023</a:t>
            </a:r>
            <a:endParaRPr sz="1600">
              <a:solidFill>
                <a:srgbClr val="434343"/>
              </a:solidFill>
            </a:endParaRPr>
          </a:p>
          <a:p>
            <a:pPr indent="-330200" lvl="0" marL="457200" rtl="0" algn="l">
              <a:lnSpc>
                <a:spcPct val="100000"/>
              </a:lnSpc>
              <a:spcBef>
                <a:spcPts val="0"/>
              </a:spcBef>
              <a:spcAft>
                <a:spcPts val="0"/>
              </a:spcAft>
              <a:buClr>
                <a:srgbClr val="434343"/>
              </a:buClr>
              <a:buSzPts val="1600"/>
              <a:buChar char="●"/>
            </a:pPr>
            <a:r>
              <a:rPr lang="en" sz="1600">
                <a:solidFill>
                  <a:srgbClr val="434343"/>
                </a:solidFill>
              </a:rPr>
              <a:t>Total Records : Approximately 7.7 million accident records</a:t>
            </a:r>
            <a:endParaRPr sz="1600">
              <a:solidFill>
                <a:srgbClr val="434343"/>
              </a:solidFill>
            </a:endParaRPr>
          </a:p>
          <a:p>
            <a:pPr indent="-330200" lvl="0" marL="457200" rtl="0" algn="l">
              <a:lnSpc>
                <a:spcPct val="100000"/>
              </a:lnSpc>
              <a:spcBef>
                <a:spcPts val="0"/>
              </a:spcBef>
              <a:spcAft>
                <a:spcPts val="0"/>
              </a:spcAft>
              <a:buClr>
                <a:srgbClr val="434343"/>
              </a:buClr>
              <a:buSzPts val="1600"/>
              <a:buChar char="●"/>
            </a:pPr>
            <a:r>
              <a:rPr lang="en" sz="1600">
                <a:solidFill>
                  <a:srgbClr val="434343"/>
                </a:solidFill>
              </a:rPr>
              <a:t>Source : Kaggle</a:t>
            </a:r>
            <a:endParaRPr sz="1600">
              <a:solidFill>
                <a:srgbClr val="434343"/>
              </a:solidFill>
            </a:endParaRPr>
          </a:p>
          <a:p>
            <a:pPr indent="0" lvl="0" marL="0" rtl="0" algn="l">
              <a:lnSpc>
                <a:spcPct val="115000"/>
              </a:lnSpc>
              <a:spcBef>
                <a:spcPts val="1600"/>
              </a:spcBef>
              <a:spcAft>
                <a:spcPts val="1600"/>
              </a:spcAft>
              <a:buNone/>
            </a:pPr>
            <a:r>
              <a:t/>
            </a:r>
            <a:endParaRPr sz="1600">
              <a:solidFill>
                <a:srgbClr val="434343"/>
              </a:solidFill>
              <a:latin typeface="Roboto"/>
              <a:ea typeface="Roboto"/>
              <a:cs typeface="Roboto"/>
              <a:sym typeface="Roboto"/>
            </a:endParaRPr>
          </a:p>
        </p:txBody>
      </p:sp>
      <p:grpSp>
        <p:nvGrpSpPr>
          <p:cNvPr id="147" name="Google Shape;147;p16"/>
          <p:cNvGrpSpPr/>
          <p:nvPr/>
        </p:nvGrpSpPr>
        <p:grpSpPr>
          <a:xfrm>
            <a:off x="5775137" y="1056978"/>
            <a:ext cx="2871531" cy="3855066"/>
            <a:chOff x="3320450" y="1304875"/>
            <a:chExt cx="2632500" cy="3416400"/>
          </a:xfrm>
        </p:grpSpPr>
        <p:sp>
          <p:nvSpPr>
            <p:cNvPr id="148" name="Google Shape;148;p16"/>
            <p:cNvSpPr txBox="1"/>
            <p:nvPr/>
          </p:nvSpPr>
          <p:spPr>
            <a:xfrm>
              <a:off x="3324050" y="1304875"/>
              <a:ext cx="2628900" cy="464100"/>
            </a:xfrm>
            <a:prstGeom prst="rect">
              <a:avLst/>
            </a:prstGeom>
            <a:solidFill>
              <a:srgbClr val="2A3990"/>
            </a:solidFill>
            <a:ln>
              <a:noFill/>
            </a:ln>
          </p:spPr>
          <p:txBody>
            <a:bodyPr anchorCtr="0" anchor="ctr" bIns="99750" lIns="99750" spcFirstLastPara="1" rIns="99750" wrap="square" tIns="99750">
              <a:noAutofit/>
            </a:bodyPr>
            <a:lstStyle/>
            <a:p>
              <a:pPr indent="0" lvl="0" marL="0" rtl="0" algn="l">
                <a:spcBef>
                  <a:spcPts val="0"/>
                </a:spcBef>
                <a:spcAft>
                  <a:spcPts val="0"/>
                </a:spcAft>
                <a:buNone/>
              </a:pPr>
              <a:r>
                <a:t/>
              </a:r>
              <a:endParaRPr/>
            </a:p>
          </p:txBody>
        </p:sp>
        <p:sp>
          <p:nvSpPr>
            <p:cNvPr id="149" name="Google Shape;149;p16"/>
            <p:cNvSpPr/>
            <p:nvPr/>
          </p:nvSpPr>
          <p:spPr>
            <a:xfrm>
              <a:off x="3320450" y="1304875"/>
              <a:ext cx="2628900" cy="3416400"/>
            </a:xfrm>
            <a:prstGeom prst="rect">
              <a:avLst/>
            </a:prstGeom>
            <a:noFill/>
            <a:ln cap="flat" cmpd="sng" w="9525">
              <a:solidFill>
                <a:srgbClr val="2A3990"/>
              </a:solidFill>
              <a:prstDash val="solid"/>
              <a:round/>
              <a:headEnd len="sm" w="sm" type="none"/>
              <a:tailEnd len="sm" w="sm" type="none"/>
            </a:ln>
          </p:spPr>
          <p:txBody>
            <a:bodyPr anchorCtr="0" anchor="ctr" bIns="99750" lIns="99750" spcFirstLastPara="1" rIns="99750" wrap="square" tIns="99750">
              <a:noAutofit/>
            </a:bodyPr>
            <a:lstStyle/>
            <a:p>
              <a:pPr indent="0" lvl="0" marL="0" rtl="0" algn="l">
                <a:spcBef>
                  <a:spcPts val="0"/>
                </a:spcBef>
                <a:spcAft>
                  <a:spcPts val="0"/>
                </a:spcAft>
                <a:buNone/>
              </a:pPr>
              <a:r>
                <a:t/>
              </a:r>
              <a:endParaRPr/>
            </a:p>
          </p:txBody>
        </p:sp>
      </p:grpSp>
      <p:sp>
        <p:nvSpPr>
          <p:cNvPr id="150" name="Google Shape;150;p16"/>
          <p:cNvSpPr txBox="1"/>
          <p:nvPr/>
        </p:nvSpPr>
        <p:spPr>
          <a:xfrm>
            <a:off x="6240072" y="1056977"/>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FFFFFF"/>
                </a:solidFill>
                <a:latin typeface="Roboto"/>
                <a:ea typeface="Roboto"/>
                <a:cs typeface="Roboto"/>
                <a:sym typeface="Roboto"/>
              </a:rPr>
              <a:t>ML Algorithms</a:t>
            </a:r>
            <a:endParaRPr sz="2000">
              <a:solidFill>
                <a:srgbClr val="FFFFFF"/>
              </a:solidFill>
              <a:latin typeface="Roboto"/>
              <a:ea typeface="Roboto"/>
              <a:cs typeface="Roboto"/>
              <a:sym typeface="Roboto"/>
            </a:endParaRPr>
          </a:p>
        </p:txBody>
      </p:sp>
      <p:sp>
        <p:nvSpPr>
          <p:cNvPr id="151" name="Google Shape;151;p16"/>
          <p:cNvSpPr txBox="1"/>
          <p:nvPr/>
        </p:nvSpPr>
        <p:spPr>
          <a:xfrm>
            <a:off x="6066850" y="1678350"/>
            <a:ext cx="2871600" cy="20442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t/>
            </a:r>
            <a:endParaRPr sz="1300"/>
          </a:p>
          <a:p>
            <a:pPr indent="0" lvl="0" marL="0" rtl="0" algn="l">
              <a:lnSpc>
                <a:spcPct val="115000"/>
              </a:lnSpc>
              <a:spcBef>
                <a:spcPts val="1600"/>
              </a:spcBef>
              <a:spcAft>
                <a:spcPts val="1600"/>
              </a:spcAft>
              <a:buNone/>
            </a:pPr>
            <a:r>
              <a:t/>
            </a:r>
            <a:endParaRPr sz="1600">
              <a:solidFill>
                <a:srgbClr val="434343"/>
              </a:solidFill>
              <a:latin typeface="Roboto"/>
              <a:ea typeface="Roboto"/>
              <a:cs typeface="Roboto"/>
              <a:sym typeface="Roboto"/>
            </a:endParaRPr>
          </a:p>
        </p:txBody>
      </p:sp>
      <p:sp>
        <p:nvSpPr>
          <p:cNvPr id="152" name="Google Shape;152;p16"/>
          <p:cNvSpPr txBox="1"/>
          <p:nvPr/>
        </p:nvSpPr>
        <p:spPr>
          <a:xfrm>
            <a:off x="5637249" y="1583615"/>
            <a:ext cx="3147300" cy="3227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2"/>
              </a:buClr>
              <a:buSzPts val="2000"/>
              <a:buChar char="●"/>
            </a:pPr>
            <a:r>
              <a:rPr b="1" lang="en" sz="1500">
                <a:solidFill>
                  <a:schemeClr val="dk2"/>
                </a:solidFill>
                <a:latin typeface="Roboto"/>
                <a:ea typeface="Roboto"/>
                <a:cs typeface="Roboto"/>
                <a:sym typeface="Roboto"/>
              </a:rPr>
              <a:t>DBSCAN</a:t>
            </a:r>
            <a:r>
              <a:rPr lang="en" sz="1500">
                <a:solidFill>
                  <a:schemeClr val="dk2"/>
                </a:solidFill>
                <a:latin typeface="Roboto"/>
                <a:ea typeface="Roboto"/>
                <a:cs typeface="Roboto"/>
                <a:sym typeface="Roboto"/>
              </a:rPr>
              <a:t> stands for </a:t>
            </a:r>
            <a:r>
              <a:rPr b="1" lang="en" sz="1500">
                <a:solidFill>
                  <a:schemeClr val="dk2"/>
                </a:solidFill>
                <a:latin typeface="Roboto"/>
                <a:ea typeface="Roboto"/>
                <a:cs typeface="Roboto"/>
                <a:sym typeface="Roboto"/>
              </a:rPr>
              <a:t>Density-Based Spatial Clustering of Applications    with Noise.</a:t>
            </a:r>
            <a:endParaRPr b="1" sz="1500">
              <a:solidFill>
                <a:schemeClr val="dk2"/>
              </a:solidFill>
              <a:latin typeface="Roboto"/>
              <a:ea typeface="Roboto"/>
              <a:cs typeface="Roboto"/>
              <a:sym typeface="Roboto"/>
            </a:endParaRPr>
          </a:p>
          <a:p>
            <a:pPr indent="-355600" lvl="0" marL="457200" rtl="0" algn="l">
              <a:spcBef>
                <a:spcPts val="0"/>
              </a:spcBef>
              <a:spcAft>
                <a:spcPts val="0"/>
              </a:spcAft>
              <a:buClr>
                <a:schemeClr val="dk2"/>
              </a:buClr>
              <a:buSzPts val="2000"/>
              <a:buChar char="●"/>
            </a:pPr>
            <a:r>
              <a:rPr lang="en" sz="1500">
                <a:solidFill>
                  <a:schemeClr val="dk2"/>
                </a:solidFill>
                <a:latin typeface="Roboto"/>
                <a:ea typeface="Roboto"/>
                <a:cs typeface="Roboto"/>
                <a:sym typeface="Roboto"/>
              </a:rPr>
              <a:t>It uses </a:t>
            </a:r>
            <a:r>
              <a:rPr b="1" lang="en" sz="1500">
                <a:solidFill>
                  <a:schemeClr val="dk2"/>
                </a:solidFill>
                <a:latin typeface="Roboto"/>
                <a:ea typeface="Roboto"/>
                <a:cs typeface="Roboto"/>
                <a:sym typeface="Roboto"/>
              </a:rPr>
              <a:t>distance (ε)</a:t>
            </a:r>
            <a:r>
              <a:rPr lang="en" sz="1500">
                <a:solidFill>
                  <a:schemeClr val="dk2"/>
                </a:solidFill>
                <a:latin typeface="Roboto"/>
                <a:ea typeface="Roboto"/>
                <a:cs typeface="Roboto"/>
                <a:sym typeface="Roboto"/>
              </a:rPr>
              <a:t> and </a:t>
            </a:r>
            <a:r>
              <a:rPr b="1" lang="en" sz="1500">
                <a:solidFill>
                  <a:schemeClr val="dk2"/>
                </a:solidFill>
                <a:latin typeface="Roboto"/>
                <a:ea typeface="Roboto"/>
                <a:cs typeface="Roboto"/>
                <a:sym typeface="Roboto"/>
              </a:rPr>
              <a:t>minimum points (minPts)</a:t>
            </a:r>
            <a:r>
              <a:rPr lang="en" sz="1500">
                <a:solidFill>
                  <a:schemeClr val="dk2"/>
                </a:solidFill>
                <a:latin typeface="Roboto"/>
                <a:ea typeface="Roboto"/>
                <a:cs typeface="Roboto"/>
                <a:sym typeface="Roboto"/>
              </a:rPr>
              <a:t> to find meaningful clusters.</a:t>
            </a:r>
            <a:endParaRPr sz="1500">
              <a:solidFill>
                <a:schemeClr val="dk2"/>
              </a:solidFill>
              <a:latin typeface="Roboto"/>
              <a:ea typeface="Roboto"/>
              <a:cs typeface="Roboto"/>
              <a:sym typeface="Roboto"/>
            </a:endParaRPr>
          </a:p>
          <a:p>
            <a:pPr indent="-355600" lvl="0" marL="457200" rtl="0" algn="l">
              <a:spcBef>
                <a:spcPts val="0"/>
              </a:spcBef>
              <a:spcAft>
                <a:spcPts val="0"/>
              </a:spcAft>
              <a:buClr>
                <a:schemeClr val="dk2"/>
              </a:buClr>
              <a:buSzPts val="2000"/>
              <a:buChar char="●"/>
            </a:pPr>
            <a:r>
              <a:rPr lang="en" sz="1500">
                <a:solidFill>
                  <a:schemeClr val="dk2"/>
                </a:solidFill>
                <a:latin typeface="Roboto"/>
                <a:ea typeface="Roboto"/>
                <a:cs typeface="Roboto"/>
                <a:sym typeface="Roboto"/>
              </a:rPr>
              <a:t>Geospatial Analysis: Detects clusters of any shape.</a:t>
            </a:r>
            <a:endParaRPr sz="1500">
              <a:solidFill>
                <a:schemeClr val="dk2"/>
              </a:solidFill>
              <a:latin typeface="Roboto"/>
              <a:ea typeface="Roboto"/>
              <a:cs typeface="Roboto"/>
              <a:sym typeface="Roboto"/>
            </a:endParaRPr>
          </a:p>
          <a:p>
            <a:pPr indent="-355600" lvl="0" marL="457200" rtl="0" algn="l">
              <a:spcBef>
                <a:spcPts val="0"/>
              </a:spcBef>
              <a:spcAft>
                <a:spcPts val="0"/>
              </a:spcAft>
              <a:buClr>
                <a:schemeClr val="dk2"/>
              </a:buClr>
              <a:buSzPts val="2000"/>
              <a:buChar char="●"/>
            </a:pPr>
            <a:r>
              <a:rPr lang="en" sz="1500">
                <a:solidFill>
                  <a:schemeClr val="dk2"/>
                </a:solidFill>
                <a:latin typeface="Roboto"/>
                <a:ea typeface="Roboto"/>
                <a:cs typeface="Roboto"/>
                <a:sym typeface="Roboto"/>
              </a:rPr>
              <a:t>In the US Accidents dataset, it spots accident hotspots and filters out rare cases.</a:t>
            </a:r>
            <a:endParaRPr sz="20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sz="1600">
              <a:solidFill>
                <a:srgbClr val="434343"/>
              </a:solidFill>
              <a:latin typeface="Roboto"/>
              <a:ea typeface="Roboto"/>
              <a:cs typeface="Roboto"/>
              <a:sym typeface="Roboto"/>
            </a:endParaRPr>
          </a:p>
        </p:txBody>
      </p:sp>
      <p:pic>
        <p:nvPicPr>
          <p:cNvPr id="153" name="Google Shape;153;p16" title="Screenshot 2025-10-31 174439.png"/>
          <p:cNvPicPr preferRelativeResize="0"/>
          <p:nvPr/>
        </p:nvPicPr>
        <p:blipFill>
          <a:blip r:embed="rId3">
            <a:alphaModFix/>
          </a:blip>
          <a:stretch>
            <a:fillRect/>
          </a:stretch>
        </p:blipFill>
        <p:spPr>
          <a:xfrm>
            <a:off x="153966" y="3346928"/>
            <a:ext cx="904531" cy="863725"/>
          </a:xfrm>
          <a:prstGeom prst="rect">
            <a:avLst/>
          </a:prstGeom>
          <a:noFill/>
          <a:ln>
            <a:noFill/>
          </a:ln>
        </p:spPr>
      </p:pic>
      <p:pic>
        <p:nvPicPr>
          <p:cNvPr id="154" name="Google Shape;154;p16" title="Screenshot 2025-10-31 174426.png"/>
          <p:cNvPicPr preferRelativeResize="0"/>
          <p:nvPr/>
        </p:nvPicPr>
        <p:blipFill>
          <a:blip r:embed="rId4">
            <a:alphaModFix/>
          </a:blip>
          <a:stretch>
            <a:fillRect/>
          </a:stretch>
        </p:blipFill>
        <p:spPr>
          <a:xfrm>
            <a:off x="-9580" y="1056976"/>
            <a:ext cx="1231624" cy="1673850"/>
          </a:xfrm>
          <a:prstGeom prst="rect">
            <a:avLst/>
          </a:prstGeom>
          <a:noFill/>
          <a:ln>
            <a:noFill/>
          </a:ln>
        </p:spPr>
      </p:pic>
      <p:pic>
        <p:nvPicPr>
          <p:cNvPr id="155" name="Google Shape;155;p16" title="Screenshot 2025-10-31 174452.png"/>
          <p:cNvPicPr preferRelativeResize="0"/>
          <p:nvPr/>
        </p:nvPicPr>
        <p:blipFill>
          <a:blip r:embed="rId5">
            <a:alphaModFix/>
          </a:blip>
          <a:stretch>
            <a:fillRect/>
          </a:stretch>
        </p:blipFill>
        <p:spPr>
          <a:xfrm>
            <a:off x="4202329" y="2993161"/>
            <a:ext cx="1496868" cy="1375501"/>
          </a:xfrm>
          <a:prstGeom prst="rect">
            <a:avLst/>
          </a:prstGeom>
          <a:noFill/>
          <a:ln>
            <a:noFill/>
          </a:ln>
        </p:spPr>
      </p:pic>
      <p:pic>
        <p:nvPicPr>
          <p:cNvPr id="156" name="Google Shape;156;p16" title="Screenshot 2025-10-31 174642.png"/>
          <p:cNvPicPr preferRelativeResize="0"/>
          <p:nvPr/>
        </p:nvPicPr>
        <p:blipFill>
          <a:blip r:embed="rId6">
            <a:alphaModFix/>
          </a:blip>
          <a:stretch>
            <a:fillRect/>
          </a:stretch>
        </p:blipFill>
        <p:spPr>
          <a:xfrm>
            <a:off x="4202325" y="1718830"/>
            <a:ext cx="1496875" cy="569873"/>
          </a:xfrm>
          <a:prstGeom prst="rect">
            <a:avLst/>
          </a:prstGeom>
          <a:noFill/>
          <a:ln>
            <a:noFill/>
          </a:ln>
        </p:spPr>
      </p:pic>
      <p:sp>
        <p:nvSpPr>
          <p:cNvPr id="157" name="Google Shape;157;p16"/>
          <p:cNvSpPr txBox="1"/>
          <p:nvPr/>
        </p:nvSpPr>
        <p:spPr>
          <a:xfrm>
            <a:off x="4636982" y="2016083"/>
            <a:ext cx="902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00"/>
                </a:solidFill>
                <a:latin typeface="Roboto"/>
                <a:ea typeface="Roboto"/>
                <a:cs typeface="Roboto"/>
                <a:sym typeface="Roboto"/>
              </a:rPr>
              <a:t>DBSCAN</a:t>
            </a:r>
            <a:endParaRPr b="1" sz="1300">
              <a:solidFill>
                <a:srgbClr val="FF0000"/>
              </a:solidFill>
              <a:latin typeface="Roboto"/>
              <a:ea typeface="Roboto"/>
              <a:cs typeface="Roboto"/>
              <a:sym typeface="Roboto"/>
            </a:endParaRPr>
          </a:p>
        </p:txBody>
      </p:sp>
      <p:sp>
        <p:nvSpPr>
          <p:cNvPr id="158" name="Google Shape;158;p16"/>
          <p:cNvSpPr txBox="1"/>
          <p:nvPr/>
        </p:nvSpPr>
        <p:spPr>
          <a:xfrm>
            <a:off x="4235142" y="4287620"/>
            <a:ext cx="16824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3949AB"/>
                </a:solidFill>
                <a:latin typeface="Roboto"/>
                <a:ea typeface="Roboto"/>
                <a:cs typeface="Roboto"/>
                <a:sym typeface="Roboto"/>
              </a:rPr>
              <a:t>Machine Learning</a:t>
            </a:r>
            <a:endParaRPr sz="1300">
              <a:solidFill>
                <a:srgbClr val="3949AB"/>
              </a:solidFill>
              <a:latin typeface="Roboto"/>
              <a:ea typeface="Roboto"/>
              <a:cs typeface="Roboto"/>
              <a:sym typeface="Roboto"/>
            </a:endParaRPr>
          </a:p>
        </p:txBody>
      </p:sp>
      <p:sp>
        <p:nvSpPr>
          <p:cNvPr id="159" name="Google Shape;159;p16"/>
          <p:cNvSpPr txBox="1"/>
          <p:nvPr/>
        </p:nvSpPr>
        <p:spPr>
          <a:xfrm>
            <a:off x="208794" y="2690290"/>
            <a:ext cx="9045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2A3990"/>
                </a:solidFill>
                <a:latin typeface="Roboto"/>
                <a:ea typeface="Roboto"/>
                <a:cs typeface="Roboto"/>
                <a:sym typeface="Roboto"/>
              </a:rPr>
              <a:t>Dataset</a:t>
            </a:r>
            <a:endParaRPr b="1" sz="1300">
              <a:solidFill>
                <a:srgbClr val="2A3990"/>
              </a:solidFill>
              <a:latin typeface="Roboto"/>
              <a:ea typeface="Roboto"/>
              <a:cs typeface="Roboto"/>
              <a:sym typeface="Roboto"/>
            </a:endParaRPr>
          </a:p>
        </p:txBody>
      </p:sp>
      <p:sp>
        <p:nvSpPr>
          <p:cNvPr id="160" name="Google Shape;160;p16"/>
          <p:cNvSpPr txBox="1"/>
          <p:nvPr/>
        </p:nvSpPr>
        <p:spPr>
          <a:xfrm>
            <a:off x="-19576" y="4114794"/>
            <a:ext cx="1392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F93FF"/>
                </a:solidFill>
                <a:latin typeface="Roboto"/>
                <a:ea typeface="Roboto"/>
                <a:cs typeface="Roboto"/>
                <a:sym typeface="Roboto"/>
              </a:rPr>
              <a:t>Documentation</a:t>
            </a:r>
            <a:endParaRPr sz="1300">
              <a:solidFill>
                <a:srgbClr val="2F93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355200" y="2230256"/>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VIEW AND APP STRUCTURE</a:t>
            </a:r>
            <a:endParaRPr/>
          </a:p>
        </p:txBody>
      </p:sp>
      <p:grpSp>
        <p:nvGrpSpPr>
          <p:cNvPr id="166" name="Google Shape;166;p17"/>
          <p:cNvGrpSpPr/>
          <p:nvPr/>
        </p:nvGrpSpPr>
        <p:grpSpPr>
          <a:xfrm>
            <a:off x="-10895" y="3229550"/>
            <a:ext cx="3164400" cy="1914000"/>
            <a:chOff x="2175" y="3229550"/>
            <a:chExt cx="3164400" cy="1914000"/>
          </a:xfrm>
        </p:grpSpPr>
        <p:sp>
          <p:nvSpPr>
            <p:cNvPr id="167" name="Google Shape;167;p17"/>
            <p:cNvSpPr/>
            <p:nvPr/>
          </p:nvSpPr>
          <p:spPr>
            <a:xfrm>
              <a:off x="2175" y="4186550"/>
              <a:ext cx="1054800" cy="957000"/>
            </a:xfrm>
            <a:prstGeom prst="rect">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68" name="Google Shape;168;p17"/>
            <p:cNvSpPr/>
            <p:nvPr/>
          </p:nvSpPr>
          <p:spPr>
            <a:xfrm>
              <a:off x="2175" y="3229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matic SC"/>
                <a:ea typeface="Amatic SC"/>
                <a:cs typeface="Amatic SC"/>
                <a:sym typeface="Amatic SC"/>
              </a:endParaRPr>
            </a:p>
          </p:txBody>
        </p:sp>
        <p:sp>
          <p:nvSpPr>
            <p:cNvPr id="169" name="Google Shape;169;p17"/>
            <p:cNvSpPr/>
            <p:nvPr/>
          </p:nvSpPr>
          <p:spPr>
            <a:xfrm>
              <a:off x="1056975" y="4186550"/>
              <a:ext cx="1054800" cy="957000"/>
            </a:xfrm>
            <a:prstGeom prst="rtTriangle">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70" name="Google Shape;170;p17"/>
            <p:cNvSpPr/>
            <p:nvPr/>
          </p:nvSpPr>
          <p:spPr>
            <a:xfrm rot="10800000">
              <a:off x="1056975" y="4186550"/>
              <a:ext cx="1054800" cy="957000"/>
            </a:xfrm>
            <a:prstGeom prst="rtTriangle">
              <a:avLst/>
            </a:prstGeom>
            <a:solidFill>
              <a:srgbClr val="7890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sp>
          <p:nvSpPr>
            <p:cNvPr id="171" name="Google Shape;171;p17"/>
            <p:cNvSpPr/>
            <p:nvPr/>
          </p:nvSpPr>
          <p:spPr>
            <a:xfrm>
              <a:off x="2111775" y="4186550"/>
              <a:ext cx="1054800" cy="9570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Roboto"/>
                <a:ea typeface="Roboto"/>
                <a:cs typeface="Roboto"/>
                <a:sym typeface="Roboto"/>
              </a:endParaRPr>
            </a:p>
          </p:txBody>
        </p:sp>
      </p:grpSp>
      <p:grpSp>
        <p:nvGrpSpPr>
          <p:cNvPr id="172" name="Google Shape;172;p17"/>
          <p:cNvGrpSpPr/>
          <p:nvPr/>
        </p:nvGrpSpPr>
        <p:grpSpPr>
          <a:xfrm rot="10800000">
            <a:off x="5816322" y="-9"/>
            <a:ext cx="3327683" cy="2012762"/>
            <a:chOff x="2175" y="3229550"/>
            <a:chExt cx="3164400" cy="1914000"/>
          </a:xfrm>
        </p:grpSpPr>
        <p:sp>
          <p:nvSpPr>
            <p:cNvPr id="173" name="Google Shape;173;p17"/>
            <p:cNvSpPr/>
            <p:nvPr/>
          </p:nvSpPr>
          <p:spPr>
            <a:xfrm>
              <a:off x="2175" y="4186550"/>
              <a:ext cx="1054800" cy="957000"/>
            </a:xfrm>
            <a:prstGeom prst="rect">
              <a:avLst/>
            </a:prstGeom>
            <a:solidFill>
              <a:srgbClr val="212D74"/>
            </a:solidFill>
            <a:ln cap="flat" cmpd="sng" w="10025">
              <a:solidFill>
                <a:schemeClr val="dk2"/>
              </a:solidFill>
              <a:prstDash val="solid"/>
              <a:round/>
              <a:headEnd len="sm" w="sm" type="none"/>
              <a:tailEnd len="sm" w="sm" type="none"/>
            </a:ln>
          </p:spPr>
          <p:txBody>
            <a:bodyPr anchorCtr="0" anchor="ctr" bIns="96150" lIns="96150" spcFirstLastPara="1" rIns="96150" wrap="square" tIns="96150">
              <a:noAutofit/>
            </a:bodyPr>
            <a:lstStyle/>
            <a:p>
              <a:pPr indent="0" lvl="0" marL="0" rtl="0" algn="ctr">
                <a:spcBef>
                  <a:spcPts val="0"/>
                </a:spcBef>
                <a:spcAft>
                  <a:spcPts val="0"/>
                </a:spcAft>
                <a:buNone/>
              </a:pPr>
              <a:r>
                <a:t/>
              </a:r>
              <a:endParaRPr sz="1472">
                <a:latin typeface="Roboto"/>
                <a:ea typeface="Roboto"/>
                <a:cs typeface="Roboto"/>
                <a:sym typeface="Roboto"/>
              </a:endParaRPr>
            </a:p>
          </p:txBody>
        </p:sp>
        <p:sp>
          <p:nvSpPr>
            <p:cNvPr id="174" name="Google Shape;174;p17"/>
            <p:cNvSpPr/>
            <p:nvPr/>
          </p:nvSpPr>
          <p:spPr>
            <a:xfrm>
              <a:off x="2175" y="3229550"/>
              <a:ext cx="1054800" cy="957000"/>
            </a:xfrm>
            <a:prstGeom prst="rtTriangle">
              <a:avLst/>
            </a:prstGeom>
            <a:solidFill>
              <a:srgbClr val="7890CD"/>
            </a:solidFill>
            <a:ln cap="flat" cmpd="sng" w="10025">
              <a:solidFill>
                <a:schemeClr val="dk2"/>
              </a:solidFill>
              <a:prstDash val="solid"/>
              <a:round/>
              <a:headEnd len="sm" w="sm" type="none"/>
              <a:tailEnd len="sm" w="sm" type="none"/>
            </a:ln>
          </p:spPr>
          <p:txBody>
            <a:bodyPr anchorCtr="0" anchor="ctr" bIns="96150" lIns="96150" spcFirstLastPara="1" rIns="96150" wrap="square" tIns="96150">
              <a:noAutofit/>
            </a:bodyPr>
            <a:lstStyle/>
            <a:p>
              <a:pPr indent="0" lvl="0" marL="0" rtl="0" algn="ctr">
                <a:spcBef>
                  <a:spcPts val="0"/>
                </a:spcBef>
                <a:spcAft>
                  <a:spcPts val="0"/>
                </a:spcAft>
                <a:buNone/>
              </a:pPr>
              <a:r>
                <a:t/>
              </a:r>
              <a:endParaRPr sz="1472">
                <a:solidFill>
                  <a:schemeClr val="lt1"/>
                </a:solidFill>
                <a:latin typeface="Amatic SC"/>
                <a:ea typeface="Amatic SC"/>
                <a:cs typeface="Amatic SC"/>
                <a:sym typeface="Amatic SC"/>
              </a:endParaRPr>
            </a:p>
          </p:txBody>
        </p:sp>
        <p:sp>
          <p:nvSpPr>
            <p:cNvPr id="175" name="Google Shape;175;p17"/>
            <p:cNvSpPr/>
            <p:nvPr/>
          </p:nvSpPr>
          <p:spPr>
            <a:xfrm>
              <a:off x="1056975" y="4186550"/>
              <a:ext cx="1054800" cy="957000"/>
            </a:xfrm>
            <a:prstGeom prst="rtTriangle">
              <a:avLst/>
            </a:prstGeom>
            <a:solidFill>
              <a:srgbClr val="3949AB"/>
            </a:solidFill>
            <a:ln cap="flat" cmpd="sng" w="10025">
              <a:solidFill>
                <a:schemeClr val="dk2"/>
              </a:solidFill>
              <a:prstDash val="solid"/>
              <a:round/>
              <a:headEnd len="sm" w="sm" type="none"/>
              <a:tailEnd len="sm" w="sm" type="none"/>
            </a:ln>
          </p:spPr>
          <p:txBody>
            <a:bodyPr anchorCtr="0" anchor="ctr" bIns="96150" lIns="96150" spcFirstLastPara="1" rIns="96150" wrap="square" tIns="96150">
              <a:noAutofit/>
            </a:bodyPr>
            <a:lstStyle/>
            <a:p>
              <a:pPr indent="0" lvl="0" marL="0" rtl="0" algn="ctr">
                <a:spcBef>
                  <a:spcPts val="0"/>
                </a:spcBef>
                <a:spcAft>
                  <a:spcPts val="0"/>
                </a:spcAft>
                <a:buNone/>
              </a:pPr>
              <a:r>
                <a:t/>
              </a:r>
              <a:endParaRPr sz="1472">
                <a:solidFill>
                  <a:schemeClr val="lt1"/>
                </a:solidFill>
                <a:latin typeface="Roboto"/>
                <a:ea typeface="Roboto"/>
                <a:cs typeface="Roboto"/>
                <a:sym typeface="Roboto"/>
              </a:endParaRPr>
            </a:p>
          </p:txBody>
        </p:sp>
        <p:sp>
          <p:nvSpPr>
            <p:cNvPr id="176" name="Google Shape;176;p17"/>
            <p:cNvSpPr/>
            <p:nvPr/>
          </p:nvSpPr>
          <p:spPr>
            <a:xfrm rot="10800000">
              <a:off x="1056975" y="4186550"/>
              <a:ext cx="1054800" cy="957000"/>
            </a:xfrm>
            <a:prstGeom prst="rtTriangle">
              <a:avLst/>
            </a:prstGeom>
            <a:solidFill>
              <a:srgbClr val="7890CD"/>
            </a:solidFill>
            <a:ln cap="flat" cmpd="sng" w="10025">
              <a:solidFill>
                <a:schemeClr val="dk2"/>
              </a:solidFill>
              <a:prstDash val="solid"/>
              <a:round/>
              <a:headEnd len="sm" w="sm" type="none"/>
              <a:tailEnd len="sm" w="sm" type="none"/>
            </a:ln>
          </p:spPr>
          <p:txBody>
            <a:bodyPr anchorCtr="0" anchor="ctr" bIns="96150" lIns="96150" spcFirstLastPara="1" rIns="96150" wrap="square" tIns="96150">
              <a:noAutofit/>
            </a:bodyPr>
            <a:lstStyle/>
            <a:p>
              <a:pPr indent="0" lvl="0" marL="0" rtl="0" algn="ctr">
                <a:spcBef>
                  <a:spcPts val="0"/>
                </a:spcBef>
                <a:spcAft>
                  <a:spcPts val="0"/>
                </a:spcAft>
                <a:buNone/>
              </a:pPr>
              <a:r>
                <a:t/>
              </a:r>
              <a:endParaRPr sz="1472">
                <a:solidFill>
                  <a:schemeClr val="lt1"/>
                </a:solidFill>
                <a:latin typeface="Roboto"/>
                <a:ea typeface="Roboto"/>
                <a:cs typeface="Roboto"/>
                <a:sym typeface="Roboto"/>
              </a:endParaRPr>
            </a:p>
          </p:txBody>
        </p:sp>
        <p:sp>
          <p:nvSpPr>
            <p:cNvPr id="177" name="Google Shape;177;p17"/>
            <p:cNvSpPr/>
            <p:nvPr/>
          </p:nvSpPr>
          <p:spPr>
            <a:xfrm>
              <a:off x="2111775" y="4186550"/>
              <a:ext cx="1054800" cy="957000"/>
            </a:xfrm>
            <a:prstGeom prst="rtTriangle">
              <a:avLst/>
            </a:prstGeom>
            <a:solidFill>
              <a:srgbClr val="212D74"/>
            </a:solidFill>
            <a:ln cap="flat" cmpd="sng" w="10025">
              <a:solidFill>
                <a:schemeClr val="dk2"/>
              </a:solidFill>
              <a:prstDash val="solid"/>
              <a:round/>
              <a:headEnd len="sm" w="sm" type="none"/>
              <a:tailEnd len="sm" w="sm" type="none"/>
            </a:ln>
          </p:spPr>
          <p:txBody>
            <a:bodyPr anchorCtr="0" anchor="ctr" bIns="96150" lIns="96150" spcFirstLastPara="1" rIns="96150" wrap="square" tIns="96150">
              <a:noAutofit/>
            </a:bodyPr>
            <a:lstStyle/>
            <a:p>
              <a:pPr indent="0" lvl="0" marL="0" rtl="0" algn="ctr">
                <a:spcBef>
                  <a:spcPts val="0"/>
                </a:spcBef>
                <a:spcAft>
                  <a:spcPts val="0"/>
                </a:spcAft>
                <a:buNone/>
              </a:pPr>
              <a:r>
                <a:t/>
              </a:r>
              <a:endParaRPr sz="1472">
                <a:solidFill>
                  <a:schemeClr val="lt1"/>
                </a:solidFill>
                <a:latin typeface="Roboto"/>
                <a:ea typeface="Roboto"/>
                <a:cs typeface="Roboto"/>
                <a:sym typeface="Roboto"/>
              </a:endParaRPr>
            </a:p>
          </p:txBody>
        </p:sp>
      </p:grpSp>
      <p:sp>
        <p:nvSpPr>
          <p:cNvPr id="178" name="Google Shape;178;p17"/>
          <p:cNvSpPr/>
          <p:nvPr/>
        </p:nvSpPr>
        <p:spPr>
          <a:xfrm flipH="1" rot="10800000">
            <a:off x="56550" y="52806"/>
            <a:ext cx="543600" cy="384300"/>
          </a:xfrm>
          <a:prstGeom prst="triangle">
            <a:avLst>
              <a:gd fmla="val 50000" name="adj"/>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949AB"/>
              </a:solidFill>
              <a:latin typeface="Roboto"/>
              <a:ea typeface="Roboto"/>
              <a:cs typeface="Roboto"/>
              <a:sym typeface="Roboto"/>
            </a:endParaRPr>
          </a:p>
        </p:txBody>
      </p:sp>
      <p:sp>
        <p:nvSpPr>
          <p:cNvPr id="179" name="Google Shape;179;p17"/>
          <p:cNvSpPr/>
          <p:nvPr/>
        </p:nvSpPr>
        <p:spPr>
          <a:xfrm flipH="1">
            <a:off x="8525900" y="4712153"/>
            <a:ext cx="543600" cy="384300"/>
          </a:xfrm>
          <a:prstGeom prst="triangle">
            <a:avLst>
              <a:gd fmla="val 50000" name="adj"/>
            </a:avLst>
          </a:prstGeom>
          <a:solidFill>
            <a:srgbClr val="3949A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949AB"/>
              </a:solidFill>
              <a:latin typeface="Roboto"/>
              <a:ea typeface="Roboto"/>
              <a:cs typeface="Roboto"/>
              <a:sym typeface="Roboto"/>
            </a:endParaRPr>
          </a:p>
        </p:txBody>
      </p:sp>
      <p:sp>
        <p:nvSpPr>
          <p:cNvPr id="180" name="Google Shape;180;p17"/>
          <p:cNvSpPr/>
          <p:nvPr/>
        </p:nvSpPr>
        <p:spPr>
          <a:xfrm>
            <a:off x="228898" y="494249"/>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1" name="Google Shape;181;p17"/>
          <p:cNvSpPr/>
          <p:nvPr/>
        </p:nvSpPr>
        <p:spPr>
          <a:xfrm>
            <a:off x="484441" y="494249"/>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2" name="Google Shape;182;p17"/>
          <p:cNvSpPr/>
          <p:nvPr/>
        </p:nvSpPr>
        <p:spPr>
          <a:xfrm>
            <a:off x="8432954" y="4456485"/>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83" name="Google Shape;183;p17"/>
          <p:cNvSpPr/>
          <p:nvPr/>
        </p:nvSpPr>
        <p:spPr>
          <a:xfrm>
            <a:off x="8700129" y="4456472"/>
            <a:ext cx="198900" cy="195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8" title="dashboard_1.png"/>
          <p:cNvPicPr preferRelativeResize="0"/>
          <p:nvPr/>
        </p:nvPicPr>
        <p:blipFill>
          <a:blip r:embed="rId3">
            <a:alphaModFix/>
          </a:blip>
          <a:stretch>
            <a:fillRect/>
          </a:stretch>
        </p:blipFill>
        <p:spPr>
          <a:xfrm>
            <a:off x="0" y="0"/>
            <a:ext cx="9143998" cy="5173601"/>
          </a:xfrm>
          <a:prstGeom prst="rect">
            <a:avLst/>
          </a:prstGeom>
          <a:noFill/>
          <a:ln>
            <a:noFill/>
          </a:ln>
        </p:spPr>
      </p:pic>
      <p:sp>
        <p:nvSpPr>
          <p:cNvPr id="190" name="Google Shape;190;p18"/>
          <p:cNvSpPr/>
          <p:nvPr/>
        </p:nvSpPr>
        <p:spPr>
          <a:xfrm>
            <a:off x="-706825" y="65225"/>
            <a:ext cx="8247900" cy="440100"/>
          </a:xfrm>
          <a:prstGeom prst="rect">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Georgia"/>
                <a:ea typeface="Georgia"/>
                <a:cs typeface="Georgia"/>
                <a:sym typeface="Georgia"/>
              </a:rPr>
              <a:t>              DASHBOARD </a:t>
            </a:r>
            <a:r>
              <a:rPr lang="en" sz="1800">
                <a:solidFill>
                  <a:schemeClr val="lt1"/>
                </a:solidFill>
              </a:rPr>
              <a:t>1</a:t>
            </a:r>
            <a:endParaRPr sz="1800">
              <a:solidFill>
                <a:schemeClr val="lt1"/>
              </a:solidFill>
            </a:endParaRPr>
          </a:p>
        </p:txBody>
      </p:sp>
      <p:sp>
        <p:nvSpPr>
          <p:cNvPr id="191" name="Google Shape;191;p18"/>
          <p:cNvSpPr/>
          <p:nvPr/>
        </p:nvSpPr>
        <p:spPr>
          <a:xfrm flipH="1" rot="10800000">
            <a:off x="7541075" y="65225"/>
            <a:ext cx="867900" cy="454500"/>
          </a:xfrm>
          <a:prstGeom prst="rtTriangle">
            <a:avLst/>
          </a:prstGeom>
          <a:solidFill>
            <a:srgbClr val="212D7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19" title="dashboard_2.png"/>
          <p:cNvPicPr preferRelativeResize="0"/>
          <p:nvPr/>
        </p:nvPicPr>
        <p:blipFill>
          <a:blip r:embed="rId3">
            <a:alphaModFix/>
          </a:blip>
          <a:stretch>
            <a:fillRect/>
          </a:stretch>
        </p:blipFill>
        <p:spPr>
          <a:xfrm>
            <a:off x="0" y="0"/>
            <a:ext cx="9144000" cy="5143499"/>
          </a:xfrm>
          <a:prstGeom prst="rect">
            <a:avLst/>
          </a:prstGeom>
          <a:noFill/>
          <a:ln>
            <a:noFill/>
          </a:ln>
        </p:spPr>
      </p:pic>
      <p:sp>
        <p:nvSpPr>
          <p:cNvPr id="198" name="Google Shape;198;p19"/>
          <p:cNvSpPr/>
          <p:nvPr/>
        </p:nvSpPr>
        <p:spPr>
          <a:xfrm>
            <a:off x="5232675" y="341450"/>
            <a:ext cx="3099300" cy="1370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9" name="Google Shape;199;p19"/>
          <p:cNvSpPr txBox="1"/>
          <p:nvPr/>
        </p:nvSpPr>
        <p:spPr>
          <a:xfrm>
            <a:off x="5428400" y="297950"/>
            <a:ext cx="3001200" cy="14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lt1"/>
                </a:solidFill>
                <a:latin typeface="Times New Roman"/>
                <a:ea typeface="Times New Roman"/>
                <a:cs typeface="Times New Roman"/>
                <a:sym typeface="Times New Roman"/>
              </a:rPr>
              <a:t>Geospatial Analysis</a:t>
            </a:r>
            <a:r>
              <a:rPr lang="en" sz="1600">
                <a:solidFill>
                  <a:schemeClr val="lt1"/>
                </a:solidFill>
                <a:latin typeface="Times New Roman"/>
                <a:ea typeface="Times New Roman"/>
                <a:cs typeface="Times New Roman"/>
                <a:sym typeface="Times New Roman"/>
              </a:rPr>
              <a:t> shows distribution across locations such as (states and cities) and helps to understand regional variations in accident patterns.</a:t>
            </a:r>
            <a:endParaRPr sz="1600">
              <a:solidFill>
                <a:schemeClr val="lt1"/>
              </a:solidFill>
              <a:latin typeface="Times New Roman"/>
              <a:ea typeface="Times New Roman"/>
              <a:cs typeface="Times New Roman"/>
              <a:sym typeface="Times New Roman"/>
            </a:endParaRPr>
          </a:p>
        </p:txBody>
      </p:sp>
      <p:sp>
        <p:nvSpPr>
          <p:cNvPr id="200" name="Google Shape;200;p19"/>
          <p:cNvSpPr/>
          <p:nvPr/>
        </p:nvSpPr>
        <p:spPr>
          <a:xfrm>
            <a:off x="5254323" y="428427"/>
            <a:ext cx="206700" cy="1740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01" name="Google Shape;201;p19"/>
          <p:cNvSpPr txBox="1"/>
          <p:nvPr/>
        </p:nvSpPr>
        <p:spPr>
          <a:xfrm>
            <a:off x="408900" y="-47676"/>
            <a:ext cx="18933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Georgia"/>
                <a:ea typeface="Georgia"/>
                <a:cs typeface="Georgia"/>
                <a:sym typeface="Georgia"/>
              </a:rPr>
              <a:t>DASHBOARD </a:t>
            </a:r>
            <a:r>
              <a:rPr lang="en" sz="1800">
                <a:solidFill>
                  <a:schemeClr val="lt1"/>
                </a:solidFill>
              </a:rPr>
              <a:t>2</a:t>
            </a:r>
            <a:endParaRPr sz="1800">
              <a:solidFill>
                <a:schemeClr val="lt1"/>
              </a:solidFill>
            </a:endParaRPr>
          </a:p>
        </p:txBody>
      </p:sp>
      <p:cxnSp>
        <p:nvCxnSpPr>
          <p:cNvPr id="202" name="Google Shape;202;p19"/>
          <p:cNvCxnSpPr/>
          <p:nvPr/>
        </p:nvCxnSpPr>
        <p:spPr>
          <a:xfrm>
            <a:off x="513093" y="297949"/>
            <a:ext cx="1589400" cy="30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Key Findings and Insights</a:t>
            </a:r>
            <a:endParaRPr>
              <a:latin typeface="Georgia"/>
              <a:ea typeface="Georgia"/>
              <a:cs typeface="Georgia"/>
              <a:sym typeface="Georgia"/>
            </a:endParaRPr>
          </a:p>
        </p:txBody>
      </p:sp>
      <p:pic>
        <p:nvPicPr>
          <p:cNvPr id="208" name="Google Shape;208;p20" title="Screenshot 2025-10-29 234748.png"/>
          <p:cNvPicPr preferRelativeResize="0"/>
          <p:nvPr/>
        </p:nvPicPr>
        <p:blipFill rotWithShape="1">
          <a:blip r:embed="rId3">
            <a:alphaModFix/>
          </a:blip>
          <a:srcRect b="-10864" l="0" r="-10864" t="0"/>
          <a:stretch/>
        </p:blipFill>
        <p:spPr>
          <a:xfrm>
            <a:off x="446000" y="348872"/>
            <a:ext cx="2209800" cy="1619250"/>
          </a:xfrm>
          <a:prstGeom prst="rect">
            <a:avLst/>
          </a:prstGeom>
          <a:noFill/>
          <a:ln>
            <a:noFill/>
          </a:ln>
        </p:spPr>
      </p:pic>
      <p:pic>
        <p:nvPicPr>
          <p:cNvPr id="209" name="Google Shape;209;p20" title="Screenshot 2025-10-29 234903.png"/>
          <p:cNvPicPr preferRelativeResize="0"/>
          <p:nvPr/>
        </p:nvPicPr>
        <p:blipFill>
          <a:blip r:embed="rId4">
            <a:alphaModFix/>
          </a:blip>
          <a:stretch>
            <a:fillRect/>
          </a:stretch>
        </p:blipFill>
        <p:spPr>
          <a:xfrm>
            <a:off x="6263550" y="3244637"/>
            <a:ext cx="2393550" cy="141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idx="1" type="subTitle"/>
          </p:nvPr>
        </p:nvSpPr>
        <p:spPr>
          <a:xfrm>
            <a:off x="5354625" y="2682000"/>
            <a:ext cx="32709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15" name="Google Shape;215;p21" title="dashboard_3.png"/>
          <p:cNvPicPr preferRelativeResize="0"/>
          <p:nvPr/>
        </p:nvPicPr>
        <p:blipFill>
          <a:blip r:embed="rId3">
            <a:alphaModFix/>
          </a:blip>
          <a:stretch>
            <a:fillRect/>
          </a:stretch>
        </p:blipFill>
        <p:spPr>
          <a:xfrm>
            <a:off x="-26100" y="0"/>
            <a:ext cx="9196202" cy="5143499"/>
          </a:xfrm>
          <a:prstGeom prst="rect">
            <a:avLst/>
          </a:prstGeom>
          <a:noFill/>
          <a:ln>
            <a:noFill/>
          </a:ln>
        </p:spPr>
      </p:pic>
      <p:sp>
        <p:nvSpPr>
          <p:cNvPr id="216" name="Google Shape;216;p21"/>
          <p:cNvSpPr txBox="1"/>
          <p:nvPr/>
        </p:nvSpPr>
        <p:spPr>
          <a:xfrm>
            <a:off x="319038" y="-5683"/>
            <a:ext cx="32709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Georgia"/>
                <a:ea typeface="Georgia"/>
                <a:cs typeface="Georgia"/>
                <a:sym typeface="Georgia"/>
              </a:rPr>
              <a:t>DASHBOARD </a:t>
            </a:r>
            <a:r>
              <a:rPr lang="en" sz="1800">
                <a:solidFill>
                  <a:schemeClr val="lt1"/>
                </a:solidFill>
              </a:rPr>
              <a:t>3</a:t>
            </a:r>
            <a:endParaRPr sz="1800">
              <a:solidFill>
                <a:schemeClr val="lt1"/>
              </a:solidFill>
            </a:endParaRPr>
          </a:p>
        </p:txBody>
      </p:sp>
      <p:sp>
        <p:nvSpPr>
          <p:cNvPr id="217" name="Google Shape;217;p21"/>
          <p:cNvSpPr txBox="1"/>
          <p:nvPr/>
        </p:nvSpPr>
        <p:spPr>
          <a:xfrm>
            <a:off x="4880919" y="1421014"/>
            <a:ext cx="4234800" cy="20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lt1"/>
                </a:solidFill>
              </a:rPr>
              <a:t>1. Large Dataset Coverage - </a:t>
            </a:r>
            <a:r>
              <a:rPr lang="en" sz="1100">
                <a:solidFill>
                  <a:schemeClr val="lt1"/>
                </a:solidFill>
              </a:rPr>
              <a:t>Over 6.7 million U.S. accidents analyzed for nationwide insights.</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2. Peak Accident Time - </a:t>
            </a:r>
            <a:r>
              <a:rPr lang="en" sz="1100">
                <a:solidFill>
                  <a:schemeClr val="lt1"/>
                </a:solidFill>
              </a:rPr>
              <a:t>Most accidents happen around 7 AM during rush hours.</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3. High-Risk States and Cities - </a:t>
            </a:r>
            <a:r>
              <a:rPr lang="en" sz="1100">
                <a:solidFill>
                  <a:schemeClr val="lt1"/>
                </a:solidFill>
              </a:rPr>
              <a:t>California, Florida, and Texas with Houston, Miami and Los Angeles report the most accidents.</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4. Road &amp; Weather Impact</a:t>
            </a:r>
            <a:r>
              <a:rPr b="1" lang="en" sz="1100"/>
              <a:t> </a:t>
            </a:r>
            <a:r>
              <a:rPr b="1" lang="en" sz="1100">
                <a:solidFill>
                  <a:schemeClr val="lt1"/>
                </a:solidFill>
              </a:rPr>
              <a:t>- </a:t>
            </a:r>
            <a:r>
              <a:rPr lang="en" sz="1100">
                <a:solidFill>
                  <a:schemeClr val="lt1"/>
                </a:solidFill>
              </a:rPr>
              <a:t>Clear and rainy weather, along with junctions and crossings, see more accidents.</a:t>
            </a:r>
            <a:endParaRPr sz="1100">
              <a:solidFill>
                <a:schemeClr val="lt1"/>
              </a:solidFill>
            </a:endParaRPr>
          </a:p>
          <a:p>
            <a:pPr indent="0" lvl="0" marL="0" rtl="0" algn="l">
              <a:spcBef>
                <a:spcPts val="1200"/>
              </a:spcBef>
              <a:spcAft>
                <a:spcPts val="0"/>
              </a:spcAft>
              <a:buNone/>
            </a:pPr>
            <a:r>
              <a:t/>
            </a:r>
            <a:endParaRPr sz="1100">
              <a:solidFill>
                <a:schemeClr val="dk2"/>
              </a:solidFill>
              <a:latin typeface="Roboto"/>
              <a:ea typeface="Roboto"/>
              <a:cs typeface="Roboto"/>
              <a:sym typeface="Roboto"/>
            </a:endParaRPr>
          </a:p>
        </p:txBody>
      </p:sp>
      <p:sp>
        <p:nvSpPr>
          <p:cNvPr id="218" name="Google Shape;218;p21"/>
          <p:cNvSpPr txBox="1"/>
          <p:nvPr/>
        </p:nvSpPr>
        <p:spPr>
          <a:xfrm>
            <a:off x="3799611" y="1369566"/>
            <a:ext cx="1132800" cy="35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lt1"/>
                </a:solidFill>
                <a:latin typeface="Roboto"/>
                <a:ea typeface="Roboto"/>
                <a:cs typeface="Roboto"/>
                <a:sym typeface="Roboto"/>
              </a:rPr>
              <a:t>Findings :-</a:t>
            </a:r>
            <a:endParaRPr sz="1600" u="sng">
              <a:solidFill>
                <a:schemeClr val="lt1"/>
              </a:solidFill>
              <a:latin typeface="Roboto"/>
              <a:ea typeface="Roboto"/>
              <a:cs typeface="Roboto"/>
              <a:sym typeface="Roboto"/>
            </a:endParaRPr>
          </a:p>
        </p:txBody>
      </p:sp>
      <p:sp>
        <p:nvSpPr>
          <p:cNvPr id="219" name="Google Shape;219;p21"/>
          <p:cNvSpPr/>
          <p:nvPr/>
        </p:nvSpPr>
        <p:spPr>
          <a:xfrm>
            <a:off x="4932400" y="1484550"/>
            <a:ext cx="4106100" cy="2085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0" name="Google Shape;220;p21"/>
          <p:cNvSpPr/>
          <p:nvPr/>
        </p:nvSpPr>
        <p:spPr>
          <a:xfrm>
            <a:off x="3589957" y="1484561"/>
            <a:ext cx="244500" cy="1803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1" name="Google Shape;221;p21"/>
          <p:cNvSpPr txBox="1"/>
          <p:nvPr/>
        </p:nvSpPr>
        <p:spPr>
          <a:xfrm>
            <a:off x="3606635" y="4626068"/>
            <a:ext cx="62814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Example Insight : Accident Frequency by Hour of Day</a:t>
            </a:r>
            <a:endParaRPr sz="1800">
              <a:solidFill>
                <a:schemeClr val="lt1"/>
              </a:solidFill>
              <a:latin typeface="Roboto"/>
              <a:ea typeface="Roboto"/>
              <a:cs typeface="Roboto"/>
              <a:sym typeface="Roboto"/>
            </a:endParaRPr>
          </a:p>
        </p:txBody>
      </p:sp>
      <p:cxnSp>
        <p:nvCxnSpPr>
          <p:cNvPr id="222" name="Google Shape;222;p21"/>
          <p:cNvCxnSpPr/>
          <p:nvPr/>
        </p:nvCxnSpPr>
        <p:spPr>
          <a:xfrm flipH="1" rot="10800000">
            <a:off x="481542" y="353025"/>
            <a:ext cx="1446600" cy="174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